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7" r:id="rId1"/>
  </p:sldMasterIdLst>
  <p:notesMasterIdLst>
    <p:notesMasterId r:id="rId34"/>
  </p:notesMasterIdLst>
  <p:handoutMasterIdLst>
    <p:handoutMasterId r:id="rId35"/>
  </p:handoutMasterIdLst>
  <p:sldIdLst>
    <p:sldId id="484" r:id="rId2"/>
    <p:sldId id="493" r:id="rId3"/>
    <p:sldId id="495" r:id="rId4"/>
    <p:sldId id="494" r:id="rId5"/>
    <p:sldId id="519" r:id="rId6"/>
    <p:sldId id="520" r:id="rId7"/>
    <p:sldId id="488" r:id="rId8"/>
    <p:sldId id="496" r:id="rId9"/>
    <p:sldId id="537" r:id="rId10"/>
    <p:sldId id="538" r:id="rId11"/>
    <p:sldId id="539" r:id="rId12"/>
    <p:sldId id="540" r:id="rId13"/>
    <p:sldId id="514" r:id="rId14"/>
    <p:sldId id="544" r:id="rId15"/>
    <p:sldId id="542" r:id="rId16"/>
    <p:sldId id="543" r:id="rId17"/>
    <p:sldId id="546" r:id="rId18"/>
    <p:sldId id="515" r:id="rId19"/>
    <p:sldId id="547" r:id="rId20"/>
    <p:sldId id="502" r:id="rId21"/>
    <p:sldId id="500" r:id="rId22"/>
    <p:sldId id="532" r:id="rId23"/>
    <p:sldId id="541" r:id="rId24"/>
    <p:sldId id="548" r:id="rId25"/>
    <p:sldId id="533" r:id="rId26"/>
    <p:sldId id="530" r:id="rId27"/>
    <p:sldId id="535" r:id="rId28"/>
    <p:sldId id="549" r:id="rId29"/>
    <p:sldId id="415" r:id="rId30"/>
    <p:sldId id="534" r:id="rId31"/>
    <p:sldId id="550" r:id="rId32"/>
    <p:sldId id="342" r:id="rId33"/>
  </p:sldIdLst>
  <p:sldSz cx="9144000" cy="6858000" type="screen4x3"/>
  <p:notesSz cx="6985000" cy="9271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AEDF"/>
    <a:srgbClr val="004B8D"/>
    <a:srgbClr val="008D7F"/>
    <a:srgbClr val="0092CF"/>
    <a:srgbClr val="F3D289"/>
    <a:srgbClr val="B3C080"/>
    <a:srgbClr val="BFCE87"/>
    <a:srgbClr val="415968"/>
    <a:srgbClr val="E7A614"/>
    <a:srgbClr val="7C2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79" autoAdjust="0"/>
    <p:restoredTop sz="46605" autoAdjust="0"/>
  </p:normalViewPr>
  <p:slideViewPr>
    <p:cSldViewPr snapToGrid="0" snapToObjects="1" showGuides="1">
      <p:cViewPr varScale="1">
        <p:scale>
          <a:sx n="54" d="100"/>
          <a:sy n="54" d="100"/>
        </p:scale>
        <p:origin x="2886" y="66"/>
      </p:cViewPr>
      <p:guideLst>
        <p:guide orient="horz" pos="2162"/>
        <p:guide pos="2880"/>
      </p:guideLst>
    </p:cSldViewPr>
  </p:slideViewPr>
  <p:outlineViewPr>
    <p:cViewPr>
      <p:scale>
        <a:sx n="33" d="100"/>
        <a:sy n="33" d="100"/>
      </p:scale>
      <p:origin x="0" y="-146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3552" y="108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92554799732827"/>
          <c:y val="8.1721989879894416E-2"/>
          <c:w val="0.57226922717772655"/>
          <c:h val="0.8478603592734005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contourW="19050"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00-4ED4-875F-84A3EDC0A32C}"/>
              </c:ext>
            </c:extLst>
          </c:dPt>
          <c:dPt>
            <c:idx val="1"/>
            <c:bubble3D val="0"/>
            <c:spPr>
              <a:solidFill>
                <a:schemeClr val="accent2"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contourW="19050"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600-4ED4-875F-84A3EDC0A32C}"/>
              </c:ext>
            </c:extLst>
          </c:dPt>
          <c:dLbls>
            <c:dLbl>
              <c:idx val="0"/>
              <c:layout>
                <c:manualLayout>
                  <c:x val="-0.21736159649117917"/>
                  <c:y val="-0.18196724777528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600-4ED4-875F-84A3EDC0A32C}"/>
                </c:ext>
                <c:ext xmlns:c15="http://schemas.microsoft.com/office/drawing/2012/chart" uri="{CE6537A1-D6FC-4f65-9D91-7224C49458BB}">
                  <c15:layout>
                    <c:manualLayout>
                      <c:w val="0.2115537880740915"/>
                      <c:h val="0.3309448725886152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7106773894427002"/>
                  <c:y val="0.1530890038879994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600-4ED4-875F-84A3EDC0A32C}"/>
                </c:ext>
                <c:ext xmlns:c15="http://schemas.microsoft.com/office/drawing/2012/chart" uri="{CE6537A1-D6FC-4f65-9D91-7224C49458BB}">
                  <c15:layout>
                    <c:manualLayout>
                      <c:w val="0.21352374605969623"/>
                      <c:h val="0.3309448725886152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Sheet1!$A$3:$A$4</c:f>
              <c:strCache>
                <c:ptCount val="2"/>
                <c:pt idx="0">
                  <c:v>Yes </c:v>
                </c:pt>
                <c:pt idx="1">
                  <c:v>No</c:v>
                </c:pt>
              </c:strCache>
            </c:strRef>
          </c:cat>
          <c:val>
            <c:numRef>
              <c:f>Sheet1!$B$3:$B$4</c:f>
              <c:numCache>
                <c:formatCode>General</c:formatCode>
                <c:ptCount val="2"/>
                <c:pt idx="0">
                  <c:v>33</c:v>
                </c:pt>
                <c:pt idx="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600-4ED4-875F-84A3EDC0A32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7243541717660646"/>
          <c:y val="0.85271380894796034"/>
          <c:w val="0.16454764335632444"/>
          <c:h val="6.68922984148783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#</a:t>
            </a:r>
            <a:r>
              <a:rPr lang="en-US" baseline="0" dirty="0"/>
              <a:t> EHDI programs monitoring each risk indicator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Sheet1!$A$22:$A$41</c:f>
              <c:strCache>
                <c:ptCount val="20"/>
                <c:pt idx="0">
                  <c:v>Family Hx </c:v>
                </c:pt>
                <c:pt idx="1">
                  <c:v>In utero infections </c:v>
                </c:pt>
                <c:pt idx="2">
                  <c:v>Craniofacial anomalies</c:v>
                </c:pt>
                <c:pt idx="3">
                  <c:v>Jaundice requires exchange transfusion </c:v>
                </c:pt>
                <c:pt idx="4">
                  <c:v>Extended NICU stay/greater than 5 days </c:v>
                </c:pt>
                <c:pt idx="5">
                  <c:v>Syndromes</c:v>
                </c:pt>
                <c:pt idx="6">
                  <c:v>Assisted ventilation </c:v>
                </c:pt>
                <c:pt idx="7">
                  <c:v>Ototoxic medications </c:v>
                </c:pt>
                <c:pt idx="8">
                  <c:v>Physical findings </c:v>
                </c:pt>
                <c:pt idx="9">
                  <c:v>Low Birth Weight</c:v>
                </c:pt>
                <c:pt idx="10">
                  <c:v>ECMO </c:v>
                </c:pt>
                <c:pt idx="11">
                  <c:v>Postnatal infections </c:v>
                </c:pt>
                <c:pt idx="12">
                  <c:v>Exposure to loop diuretics </c:v>
                </c:pt>
                <c:pt idx="13">
                  <c:v>Neurodegenerative disorders </c:v>
                </c:pt>
                <c:pt idx="14">
                  <c:v>Caregiver concerns</c:v>
                </c:pt>
                <c:pt idx="15">
                  <c:v>Head Trauma </c:v>
                </c:pt>
                <c:pt idx="16">
                  <c:v>Chemotherapy </c:v>
                </c:pt>
                <c:pt idx="17">
                  <c:v>APGAR score</c:v>
                </c:pt>
                <c:pt idx="18">
                  <c:v>Jaundice not requiring exchange transfusion</c:v>
                </c:pt>
                <c:pt idx="19">
                  <c:v>Other </c:v>
                </c:pt>
              </c:strCache>
            </c:strRef>
          </c:cat>
          <c:val>
            <c:numRef>
              <c:f>Sheet1!$B$22:$B$41</c:f>
              <c:numCache>
                <c:formatCode>General</c:formatCode>
                <c:ptCount val="20"/>
                <c:pt idx="0">
                  <c:v>32</c:v>
                </c:pt>
                <c:pt idx="1">
                  <c:v>32</c:v>
                </c:pt>
                <c:pt idx="2">
                  <c:v>32</c:v>
                </c:pt>
                <c:pt idx="3">
                  <c:v>30</c:v>
                </c:pt>
                <c:pt idx="4">
                  <c:v>28</c:v>
                </c:pt>
                <c:pt idx="5">
                  <c:v>27</c:v>
                </c:pt>
                <c:pt idx="6">
                  <c:v>26</c:v>
                </c:pt>
                <c:pt idx="7">
                  <c:v>25</c:v>
                </c:pt>
                <c:pt idx="8">
                  <c:v>24</c:v>
                </c:pt>
                <c:pt idx="9">
                  <c:v>23</c:v>
                </c:pt>
                <c:pt idx="10">
                  <c:v>22</c:v>
                </c:pt>
                <c:pt idx="11">
                  <c:v>22</c:v>
                </c:pt>
                <c:pt idx="12">
                  <c:v>20</c:v>
                </c:pt>
                <c:pt idx="13">
                  <c:v>20</c:v>
                </c:pt>
                <c:pt idx="14">
                  <c:v>19</c:v>
                </c:pt>
                <c:pt idx="15">
                  <c:v>18</c:v>
                </c:pt>
                <c:pt idx="16">
                  <c:v>16</c:v>
                </c:pt>
                <c:pt idx="17">
                  <c:v>12</c:v>
                </c:pt>
                <c:pt idx="18">
                  <c:v>9</c:v>
                </c:pt>
                <c:pt idx="19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A6-4B18-B1D9-6CE4653158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91377632"/>
        <c:axId val="433157112"/>
      </c:barChart>
      <c:catAx>
        <c:axId val="391377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157112"/>
        <c:crosses val="autoZero"/>
        <c:auto val="1"/>
        <c:lblAlgn val="ctr"/>
        <c:lblOffset val="100"/>
        <c:noMultiLvlLbl val="0"/>
      </c:catAx>
      <c:valAx>
        <c:axId val="433157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37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60192514388673"/>
          <c:y val="7.9134434850840721E-2"/>
          <c:w val="0.57079600074187231"/>
          <c:h val="0.8526775411978629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contourW="19050"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E48-4472-9D12-E9565EF64A2A}"/>
              </c:ext>
            </c:extLst>
          </c:dPt>
          <c:dPt>
            <c:idx val="1"/>
            <c:bubble3D val="0"/>
            <c:spPr>
              <a:solidFill>
                <a:schemeClr val="accent2">
                  <a:shade val="75000"/>
                  <a:satMod val="160000"/>
                </a:schemeClr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contourW="19050"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E48-4472-9D12-E9565EF64A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Sheet1!$A$47:$A$48</c:f>
              <c:strCache>
                <c:ptCount val="2"/>
                <c:pt idx="0">
                  <c:v>Yes </c:v>
                </c:pt>
                <c:pt idx="1">
                  <c:v>No</c:v>
                </c:pt>
              </c:strCache>
            </c:strRef>
          </c:cat>
          <c:val>
            <c:numRef>
              <c:f>Sheet1!$B$47:$B$48</c:f>
              <c:numCache>
                <c:formatCode>General</c:formatCode>
                <c:ptCount val="2"/>
                <c:pt idx="0">
                  <c:v>17</c:v>
                </c:pt>
                <c:pt idx="1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E48-4472-9D12-E9565EF64A2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941450076456503"/>
          <c:y val="0.77920719699411645"/>
          <c:w val="0.22163238159266996"/>
          <c:h val="0.103389160476377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smtClean="0"/>
              <a:t>Prevalence</a:t>
            </a:r>
            <a:r>
              <a:rPr lang="en-US" sz="1800" baseline="0" dirty="0" smtClean="0"/>
              <a:t> </a:t>
            </a:r>
            <a:r>
              <a:rPr lang="en-US" sz="1800" baseline="0" dirty="0"/>
              <a:t>of infants WITH risk indicators </a:t>
            </a:r>
            <a:r>
              <a:rPr lang="en-US" sz="1800" baseline="0" dirty="0" smtClean="0"/>
              <a:t>in Idaho (2007-2017</a:t>
            </a:r>
            <a:r>
              <a:rPr lang="en-US" sz="1800" baseline="0" dirty="0"/>
              <a:t>)</a:t>
            </a:r>
            <a:endParaRPr lang="en-US" sz="1800" dirty="0"/>
          </a:p>
        </c:rich>
      </c:tx>
      <c:layout>
        <c:manualLayout>
          <c:xMode val="edge"/>
          <c:yMode val="edge"/>
          <c:x val="0.14733587245531726"/>
          <c:y val="0.144404313886211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% infants WITH risk indicators 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Sheet1!$A$4:$A$14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Sheet1!$B$4:$B$14</c:f>
              <c:numCache>
                <c:formatCode>General</c:formatCode>
                <c:ptCount val="11"/>
                <c:pt idx="0">
                  <c:v>3.1</c:v>
                </c:pt>
                <c:pt idx="1">
                  <c:v>4.0999999999999996</c:v>
                </c:pt>
                <c:pt idx="2">
                  <c:v>7.3</c:v>
                </c:pt>
                <c:pt idx="3">
                  <c:v>9.3000000000000007</c:v>
                </c:pt>
                <c:pt idx="4">
                  <c:v>9.8000000000000007</c:v>
                </c:pt>
                <c:pt idx="5">
                  <c:v>10.199999999999999</c:v>
                </c:pt>
                <c:pt idx="6">
                  <c:v>11.4</c:v>
                </c:pt>
                <c:pt idx="7">
                  <c:v>11.6</c:v>
                </c:pt>
                <c:pt idx="8">
                  <c:v>11.5</c:v>
                </c:pt>
                <c:pt idx="9">
                  <c:v>10.7</c:v>
                </c:pt>
                <c:pt idx="10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% infants WITHOUT risk indicators </c:v>
                </c:pt>
              </c:strCache>
            </c:strRef>
          </c:tx>
          <c:spPr>
            <a:solidFill>
              <a:srgbClr val="6CAEDF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Sheet1!$A$4:$A$14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Sheet1!$C$4:$C$14</c:f>
              <c:numCache>
                <c:formatCode>General</c:formatCode>
                <c:ptCount val="11"/>
                <c:pt idx="0">
                  <c:v>96.9</c:v>
                </c:pt>
                <c:pt idx="1">
                  <c:v>95.9</c:v>
                </c:pt>
                <c:pt idx="2">
                  <c:v>92.7</c:v>
                </c:pt>
                <c:pt idx="3">
                  <c:v>90.7</c:v>
                </c:pt>
                <c:pt idx="4">
                  <c:v>90.2</c:v>
                </c:pt>
                <c:pt idx="5">
                  <c:v>89.8</c:v>
                </c:pt>
                <c:pt idx="6">
                  <c:v>88.6</c:v>
                </c:pt>
                <c:pt idx="7">
                  <c:v>88.4</c:v>
                </c:pt>
                <c:pt idx="8">
                  <c:v>88.5</c:v>
                </c:pt>
                <c:pt idx="9">
                  <c:v>89.3</c:v>
                </c:pt>
                <c:pt idx="10">
                  <c:v>90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1668736"/>
        <c:axId val="433157896"/>
      </c:barChart>
      <c:catAx>
        <c:axId val="17166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157896"/>
        <c:crosses val="autoZero"/>
        <c:auto val="1"/>
        <c:lblAlgn val="ctr"/>
        <c:lblOffset val="100"/>
        <c:noMultiLvlLbl val="0"/>
      </c:catAx>
      <c:valAx>
        <c:axId val="43315789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166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408149006568561"/>
          <c:y val="0.94220718907921686"/>
          <c:w val="0.65891508369571605"/>
          <c:h val="4.2634119111907551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46D826-9765-43FA-B258-B491224DA4B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49F254-A31F-4875-9DBA-5F943B1FBE20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Birthing hospitals </a:t>
          </a:r>
        </a:p>
        <a:p>
          <a:r>
            <a:rPr lang="en-US" dirty="0" smtClean="0">
              <a:solidFill>
                <a:schemeClr val="tx1"/>
              </a:solidFill>
            </a:rPr>
            <a:t>&amp; Birthing centers</a:t>
          </a:r>
        </a:p>
      </dgm:t>
    </dgm:pt>
    <dgm:pt modelId="{E7BFDC48-2E77-4CE3-A70E-2D9637DEEBA2}" type="parTrans" cxnId="{F894D27D-FFED-4A9D-BD27-0CD95446FF2F}">
      <dgm:prSet/>
      <dgm:spPr/>
      <dgm:t>
        <a:bodyPr/>
        <a:lstStyle/>
        <a:p>
          <a:endParaRPr lang="en-US"/>
        </a:p>
      </dgm:t>
    </dgm:pt>
    <dgm:pt modelId="{9206EC7E-F5E7-492E-8364-8A2A6B7A03E0}" type="sibTrans" cxnId="{F894D27D-FFED-4A9D-BD27-0CD95446FF2F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E4C4DC93-283B-436F-8263-31744008DD9A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Medical home </a:t>
          </a:r>
          <a:endParaRPr lang="en-US" dirty="0">
            <a:solidFill>
              <a:schemeClr val="tx1"/>
            </a:solidFill>
          </a:endParaRPr>
        </a:p>
      </dgm:t>
    </dgm:pt>
    <dgm:pt modelId="{CFACD66E-9C84-421A-9650-BE0339710CCE}" type="parTrans" cxnId="{1F1491ED-854B-471D-91D2-D1EE73F70627}">
      <dgm:prSet/>
      <dgm:spPr/>
      <dgm:t>
        <a:bodyPr/>
        <a:lstStyle/>
        <a:p>
          <a:endParaRPr lang="en-US"/>
        </a:p>
      </dgm:t>
    </dgm:pt>
    <dgm:pt modelId="{18FE2685-4678-4436-A60B-7F0F25C9CA25}" type="sibTrans" cxnId="{1F1491ED-854B-471D-91D2-D1EE73F70627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D9904FEA-2128-40FE-9447-F852E870E00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State EHDI program</a:t>
          </a:r>
          <a:endParaRPr lang="en-US" dirty="0">
            <a:solidFill>
              <a:schemeClr val="tx1"/>
            </a:solidFill>
          </a:endParaRPr>
        </a:p>
      </dgm:t>
    </dgm:pt>
    <dgm:pt modelId="{22223D9B-99D3-4698-BB27-20CDE5C5634E}" type="parTrans" cxnId="{E92FE5E3-1C25-4E3C-8DFF-110E1EB362D0}">
      <dgm:prSet/>
      <dgm:spPr/>
      <dgm:t>
        <a:bodyPr/>
        <a:lstStyle/>
        <a:p>
          <a:endParaRPr lang="en-US"/>
        </a:p>
      </dgm:t>
    </dgm:pt>
    <dgm:pt modelId="{DF3E1AED-2D21-4F62-86E0-8041526B1F98}" type="sibTrans" cxnId="{E92FE5E3-1C25-4E3C-8DFF-110E1EB362D0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750344B4-5F73-4B78-9324-6E7826C52148}">
      <dgm:prSet/>
      <dgm:spPr>
        <a:solidFill>
          <a:schemeClr val="accent4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Pediatric Audiology center</a:t>
          </a:r>
          <a:endParaRPr lang="en-US" dirty="0">
            <a:solidFill>
              <a:schemeClr val="tx1"/>
            </a:solidFill>
          </a:endParaRPr>
        </a:p>
      </dgm:t>
    </dgm:pt>
    <dgm:pt modelId="{879D6114-2730-4659-A765-877435A802E9}" type="parTrans" cxnId="{EB33C948-D147-4484-81AD-526193BCDA1A}">
      <dgm:prSet/>
      <dgm:spPr/>
      <dgm:t>
        <a:bodyPr/>
        <a:lstStyle/>
        <a:p>
          <a:endParaRPr lang="en-US"/>
        </a:p>
      </dgm:t>
    </dgm:pt>
    <dgm:pt modelId="{4EC57142-94C1-4932-9C39-7912978B081A}" type="sibTrans" cxnId="{EB33C948-D147-4484-81AD-526193BCDA1A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9DF5EA83-3C52-465B-8824-FF59A1026AF5}" type="pres">
      <dgm:prSet presAssocID="{7E46D826-9765-43FA-B258-B491224DA4B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8539DF-9160-4284-A529-7B17D4D477AC}" type="pres">
      <dgm:prSet presAssocID="{6349F254-A31F-4875-9DBA-5F943B1FBE2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685D12-67D1-426B-9C52-79E1E1F1BF82}" type="pres">
      <dgm:prSet presAssocID="{9206EC7E-F5E7-492E-8364-8A2A6B7A03E0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5347118-AD28-43D5-812C-DC13B79C21D6}" type="pres">
      <dgm:prSet presAssocID="{9206EC7E-F5E7-492E-8364-8A2A6B7A03E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702107F-2373-491F-AAED-456BD38A8A65}" type="pres">
      <dgm:prSet presAssocID="{E4C4DC93-283B-436F-8263-31744008DD9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36EA9-7044-4618-9969-4BDF172A67AC}" type="pres">
      <dgm:prSet presAssocID="{18FE2685-4678-4436-A60B-7F0F25C9CA2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956458D9-7E11-44D3-AD16-7B8A0070D461}" type="pres">
      <dgm:prSet presAssocID="{18FE2685-4678-4436-A60B-7F0F25C9CA2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20DF7EA-8054-4E31-A1E9-B08575A3BD12}" type="pres">
      <dgm:prSet presAssocID="{750344B4-5F73-4B78-9324-6E7826C5214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C7268-877E-4EF9-8553-E842E38CAF06}" type="pres">
      <dgm:prSet presAssocID="{4EC57142-94C1-4932-9C39-7912978B081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0B02331-677C-4B57-92D6-AA2A917BEB6C}" type="pres">
      <dgm:prSet presAssocID="{4EC57142-94C1-4932-9C39-7912978B081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3944892-8406-40C1-9944-FD916C2E6FA1}" type="pres">
      <dgm:prSet presAssocID="{D9904FEA-2128-40FE-9447-F852E870E00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0910A-F8B8-498E-8484-4A9D69F75361}" type="pres">
      <dgm:prSet presAssocID="{DF3E1AED-2D21-4F62-86E0-8041526B1F98}" presName="sibTrans" presStyleLbl="sibTrans2D1" presStyleIdx="3" presStyleCnt="4"/>
      <dgm:spPr/>
      <dgm:t>
        <a:bodyPr/>
        <a:lstStyle/>
        <a:p>
          <a:endParaRPr lang="en-US"/>
        </a:p>
      </dgm:t>
    </dgm:pt>
    <dgm:pt modelId="{86FF47B9-7BF1-4510-A160-71B8C7CFDD87}" type="pres">
      <dgm:prSet presAssocID="{DF3E1AED-2D21-4F62-86E0-8041526B1F98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32D7CC50-A132-40F8-B71A-A59461C907A3}" type="presOf" srcId="{4EC57142-94C1-4932-9C39-7912978B081A}" destId="{A8EC7268-877E-4EF9-8553-E842E38CAF06}" srcOrd="0" destOrd="0" presId="urn:microsoft.com/office/officeart/2005/8/layout/cycle2"/>
    <dgm:cxn modelId="{C7ADD52F-73F4-4F0C-948A-C1F8DF949188}" type="presOf" srcId="{18FE2685-4678-4436-A60B-7F0F25C9CA25}" destId="{956458D9-7E11-44D3-AD16-7B8A0070D461}" srcOrd="1" destOrd="0" presId="urn:microsoft.com/office/officeart/2005/8/layout/cycle2"/>
    <dgm:cxn modelId="{237EA77B-D5B7-419B-9964-3B5FC4F86BC5}" type="presOf" srcId="{7E46D826-9765-43FA-B258-B491224DA4B7}" destId="{9DF5EA83-3C52-465B-8824-FF59A1026AF5}" srcOrd="0" destOrd="0" presId="urn:microsoft.com/office/officeart/2005/8/layout/cycle2"/>
    <dgm:cxn modelId="{FEAD4115-1C8F-4E74-8DA9-A0AE12B4B352}" type="presOf" srcId="{E4C4DC93-283B-436F-8263-31744008DD9A}" destId="{1702107F-2373-491F-AAED-456BD38A8A65}" srcOrd="0" destOrd="0" presId="urn:microsoft.com/office/officeart/2005/8/layout/cycle2"/>
    <dgm:cxn modelId="{46D80AF6-40FD-43EB-A572-3BE723998AC6}" type="presOf" srcId="{4EC57142-94C1-4932-9C39-7912978B081A}" destId="{60B02331-677C-4B57-92D6-AA2A917BEB6C}" srcOrd="1" destOrd="0" presId="urn:microsoft.com/office/officeart/2005/8/layout/cycle2"/>
    <dgm:cxn modelId="{EB33C948-D147-4484-81AD-526193BCDA1A}" srcId="{7E46D826-9765-43FA-B258-B491224DA4B7}" destId="{750344B4-5F73-4B78-9324-6E7826C52148}" srcOrd="2" destOrd="0" parTransId="{879D6114-2730-4659-A765-877435A802E9}" sibTransId="{4EC57142-94C1-4932-9C39-7912978B081A}"/>
    <dgm:cxn modelId="{94A5B65B-30C6-442A-B6A8-B56792A19F73}" type="presOf" srcId="{18FE2685-4678-4436-A60B-7F0F25C9CA25}" destId="{27C36EA9-7044-4618-9969-4BDF172A67AC}" srcOrd="0" destOrd="0" presId="urn:microsoft.com/office/officeart/2005/8/layout/cycle2"/>
    <dgm:cxn modelId="{671DBB9D-1C71-416D-AFC6-DB2373302705}" type="presOf" srcId="{6349F254-A31F-4875-9DBA-5F943B1FBE20}" destId="{A58539DF-9160-4284-A529-7B17D4D477AC}" srcOrd="0" destOrd="0" presId="urn:microsoft.com/office/officeart/2005/8/layout/cycle2"/>
    <dgm:cxn modelId="{E92FE5E3-1C25-4E3C-8DFF-110E1EB362D0}" srcId="{7E46D826-9765-43FA-B258-B491224DA4B7}" destId="{D9904FEA-2128-40FE-9447-F852E870E009}" srcOrd="3" destOrd="0" parTransId="{22223D9B-99D3-4698-BB27-20CDE5C5634E}" sibTransId="{DF3E1AED-2D21-4F62-86E0-8041526B1F98}"/>
    <dgm:cxn modelId="{3EDC3739-1EE4-4E31-9BCE-F6CEBAC81282}" type="presOf" srcId="{DF3E1AED-2D21-4F62-86E0-8041526B1F98}" destId="{75C0910A-F8B8-498E-8484-4A9D69F75361}" srcOrd="0" destOrd="0" presId="urn:microsoft.com/office/officeart/2005/8/layout/cycle2"/>
    <dgm:cxn modelId="{EE29D88B-5AD6-4400-8353-78DA190AD1F5}" type="presOf" srcId="{750344B4-5F73-4B78-9324-6E7826C52148}" destId="{820DF7EA-8054-4E31-A1E9-B08575A3BD12}" srcOrd="0" destOrd="0" presId="urn:microsoft.com/office/officeart/2005/8/layout/cycle2"/>
    <dgm:cxn modelId="{F894D27D-FFED-4A9D-BD27-0CD95446FF2F}" srcId="{7E46D826-9765-43FA-B258-B491224DA4B7}" destId="{6349F254-A31F-4875-9DBA-5F943B1FBE20}" srcOrd="0" destOrd="0" parTransId="{E7BFDC48-2E77-4CE3-A70E-2D9637DEEBA2}" sibTransId="{9206EC7E-F5E7-492E-8364-8A2A6B7A03E0}"/>
    <dgm:cxn modelId="{F7D83F9B-A0B4-43BC-87A4-431C3B576E2D}" type="presOf" srcId="{9206EC7E-F5E7-492E-8364-8A2A6B7A03E0}" destId="{05347118-AD28-43D5-812C-DC13B79C21D6}" srcOrd="1" destOrd="0" presId="urn:microsoft.com/office/officeart/2005/8/layout/cycle2"/>
    <dgm:cxn modelId="{FAC2652C-8C33-4CC4-867A-56C2986DB797}" type="presOf" srcId="{9206EC7E-F5E7-492E-8364-8A2A6B7A03E0}" destId="{B8685D12-67D1-426B-9C52-79E1E1F1BF82}" srcOrd="0" destOrd="0" presId="urn:microsoft.com/office/officeart/2005/8/layout/cycle2"/>
    <dgm:cxn modelId="{1F1491ED-854B-471D-91D2-D1EE73F70627}" srcId="{7E46D826-9765-43FA-B258-B491224DA4B7}" destId="{E4C4DC93-283B-436F-8263-31744008DD9A}" srcOrd="1" destOrd="0" parTransId="{CFACD66E-9C84-421A-9650-BE0339710CCE}" sibTransId="{18FE2685-4678-4436-A60B-7F0F25C9CA25}"/>
    <dgm:cxn modelId="{4C4094AA-3889-40FF-82BE-EF5F2D7D7350}" type="presOf" srcId="{DF3E1AED-2D21-4F62-86E0-8041526B1F98}" destId="{86FF47B9-7BF1-4510-A160-71B8C7CFDD87}" srcOrd="1" destOrd="0" presId="urn:microsoft.com/office/officeart/2005/8/layout/cycle2"/>
    <dgm:cxn modelId="{C01C2DB2-B678-4052-9975-DF51898B08C1}" type="presOf" srcId="{D9904FEA-2128-40FE-9447-F852E870E009}" destId="{53944892-8406-40C1-9944-FD916C2E6FA1}" srcOrd="0" destOrd="0" presId="urn:microsoft.com/office/officeart/2005/8/layout/cycle2"/>
    <dgm:cxn modelId="{55AAF5C3-6821-4DE1-9AE3-F21739A52A24}" type="presParOf" srcId="{9DF5EA83-3C52-465B-8824-FF59A1026AF5}" destId="{A58539DF-9160-4284-A529-7B17D4D477AC}" srcOrd="0" destOrd="0" presId="urn:microsoft.com/office/officeart/2005/8/layout/cycle2"/>
    <dgm:cxn modelId="{FDBFA2B1-26F5-4832-B878-3FE2B2C29DE0}" type="presParOf" srcId="{9DF5EA83-3C52-465B-8824-FF59A1026AF5}" destId="{B8685D12-67D1-426B-9C52-79E1E1F1BF82}" srcOrd="1" destOrd="0" presId="urn:microsoft.com/office/officeart/2005/8/layout/cycle2"/>
    <dgm:cxn modelId="{A4939103-5384-4907-AA9F-F175E38F302F}" type="presParOf" srcId="{B8685D12-67D1-426B-9C52-79E1E1F1BF82}" destId="{05347118-AD28-43D5-812C-DC13B79C21D6}" srcOrd="0" destOrd="0" presId="urn:microsoft.com/office/officeart/2005/8/layout/cycle2"/>
    <dgm:cxn modelId="{794FADC5-B29D-4204-BBC8-7D20BAF924D3}" type="presParOf" srcId="{9DF5EA83-3C52-465B-8824-FF59A1026AF5}" destId="{1702107F-2373-491F-AAED-456BD38A8A65}" srcOrd="2" destOrd="0" presId="urn:microsoft.com/office/officeart/2005/8/layout/cycle2"/>
    <dgm:cxn modelId="{D4B81BA5-10A5-4E4E-8EF7-A7E34CEEA5B6}" type="presParOf" srcId="{9DF5EA83-3C52-465B-8824-FF59A1026AF5}" destId="{27C36EA9-7044-4618-9969-4BDF172A67AC}" srcOrd="3" destOrd="0" presId="urn:microsoft.com/office/officeart/2005/8/layout/cycle2"/>
    <dgm:cxn modelId="{8F9B9C52-B722-450A-8EC7-83F5E35DEDB0}" type="presParOf" srcId="{27C36EA9-7044-4618-9969-4BDF172A67AC}" destId="{956458D9-7E11-44D3-AD16-7B8A0070D461}" srcOrd="0" destOrd="0" presId="urn:microsoft.com/office/officeart/2005/8/layout/cycle2"/>
    <dgm:cxn modelId="{21AADD05-D652-468D-8C3C-697A2FC80BC9}" type="presParOf" srcId="{9DF5EA83-3C52-465B-8824-FF59A1026AF5}" destId="{820DF7EA-8054-4E31-A1E9-B08575A3BD12}" srcOrd="4" destOrd="0" presId="urn:microsoft.com/office/officeart/2005/8/layout/cycle2"/>
    <dgm:cxn modelId="{C1D4D795-09B3-4A65-9390-BB5DEEA30864}" type="presParOf" srcId="{9DF5EA83-3C52-465B-8824-FF59A1026AF5}" destId="{A8EC7268-877E-4EF9-8553-E842E38CAF06}" srcOrd="5" destOrd="0" presId="urn:microsoft.com/office/officeart/2005/8/layout/cycle2"/>
    <dgm:cxn modelId="{8795ED4E-F55B-4322-B8CF-45AD162E17F2}" type="presParOf" srcId="{A8EC7268-877E-4EF9-8553-E842E38CAF06}" destId="{60B02331-677C-4B57-92D6-AA2A917BEB6C}" srcOrd="0" destOrd="0" presId="urn:microsoft.com/office/officeart/2005/8/layout/cycle2"/>
    <dgm:cxn modelId="{2155402E-AF1B-49FE-9DB5-87BE9080FCDA}" type="presParOf" srcId="{9DF5EA83-3C52-465B-8824-FF59A1026AF5}" destId="{53944892-8406-40C1-9944-FD916C2E6FA1}" srcOrd="6" destOrd="0" presId="urn:microsoft.com/office/officeart/2005/8/layout/cycle2"/>
    <dgm:cxn modelId="{C4E5D8A4-CFE0-47E5-BAC7-AEE61C5092D7}" type="presParOf" srcId="{9DF5EA83-3C52-465B-8824-FF59A1026AF5}" destId="{75C0910A-F8B8-498E-8484-4A9D69F75361}" srcOrd="7" destOrd="0" presId="urn:microsoft.com/office/officeart/2005/8/layout/cycle2"/>
    <dgm:cxn modelId="{2FEF30A0-2F56-4FBE-924D-A3D404FA0DD8}" type="presParOf" srcId="{75C0910A-F8B8-498E-8484-4A9D69F75361}" destId="{86FF47B9-7BF1-4510-A160-71B8C7CFDD8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539DF-9160-4284-A529-7B17D4D477AC}">
      <dsp:nvSpPr>
        <dsp:cNvPr id="0" name=""/>
        <dsp:cNvSpPr/>
      </dsp:nvSpPr>
      <dsp:spPr>
        <a:xfrm>
          <a:off x="3096517" y="771"/>
          <a:ext cx="1503164" cy="1503164"/>
        </a:xfrm>
        <a:prstGeom prst="ellipse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Birthing hospitals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&amp; Birthing centers</a:t>
          </a:r>
        </a:p>
      </dsp:txBody>
      <dsp:txXfrm>
        <a:off x="3316650" y="220904"/>
        <a:ext cx="1062898" cy="1062898"/>
      </dsp:txXfrm>
    </dsp:sp>
    <dsp:sp modelId="{B8685D12-67D1-426B-9C52-79E1E1F1BF82}">
      <dsp:nvSpPr>
        <dsp:cNvPr id="0" name=""/>
        <dsp:cNvSpPr/>
      </dsp:nvSpPr>
      <dsp:spPr>
        <a:xfrm rot="2700000">
          <a:off x="4438296" y="1288619"/>
          <a:ext cx="399457" cy="507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455846" y="1347713"/>
        <a:ext cx="279620" cy="304391"/>
      </dsp:txXfrm>
    </dsp:sp>
    <dsp:sp modelId="{1702107F-2373-491F-AAED-456BD38A8A65}">
      <dsp:nvSpPr>
        <dsp:cNvPr id="0" name=""/>
        <dsp:cNvSpPr/>
      </dsp:nvSpPr>
      <dsp:spPr>
        <a:xfrm>
          <a:off x="4692356" y="1596609"/>
          <a:ext cx="1503164" cy="1503164"/>
        </a:xfrm>
        <a:prstGeom prst="ellipse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Medical home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912489" y="1816742"/>
        <a:ext cx="1062898" cy="1062898"/>
      </dsp:txXfrm>
    </dsp:sp>
    <dsp:sp modelId="{27C36EA9-7044-4618-9969-4BDF172A67AC}">
      <dsp:nvSpPr>
        <dsp:cNvPr id="0" name=""/>
        <dsp:cNvSpPr/>
      </dsp:nvSpPr>
      <dsp:spPr>
        <a:xfrm rot="8100000">
          <a:off x="4454284" y="2884458"/>
          <a:ext cx="399457" cy="507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4556571" y="2943552"/>
        <a:ext cx="279620" cy="304391"/>
      </dsp:txXfrm>
    </dsp:sp>
    <dsp:sp modelId="{820DF7EA-8054-4E31-A1E9-B08575A3BD12}">
      <dsp:nvSpPr>
        <dsp:cNvPr id="0" name=""/>
        <dsp:cNvSpPr/>
      </dsp:nvSpPr>
      <dsp:spPr>
        <a:xfrm>
          <a:off x="3096517" y="3192448"/>
          <a:ext cx="1503164" cy="1503164"/>
        </a:xfrm>
        <a:prstGeom prst="ellipse">
          <a:avLst/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Pediatric Audiology center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316650" y="3412581"/>
        <a:ext cx="1062898" cy="1062898"/>
      </dsp:txXfrm>
    </dsp:sp>
    <dsp:sp modelId="{A8EC7268-877E-4EF9-8553-E842E38CAF06}">
      <dsp:nvSpPr>
        <dsp:cNvPr id="0" name=""/>
        <dsp:cNvSpPr/>
      </dsp:nvSpPr>
      <dsp:spPr>
        <a:xfrm rot="13500000">
          <a:off x="2858446" y="2900446"/>
          <a:ext cx="399457" cy="507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2960733" y="3044278"/>
        <a:ext cx="279620" cy="304391"/>
      </dsp:txXfrm>
    </dsp:sp>
    <dsp:sp modelId="{53944892-8406-40C1-9944-FD916C2E6FA1}">
      <dsp:nvSpPr>
        <dsp:cNvPr id="0" name=""/>
        <dsp:cNvSpPr/>
      </dsp:nvSpPr>
      <dsp:spPr>
        <a:xfrm>
          <a:off x="1500679" y="1596609"/>
          <a:ext cx="1503164" cy="15031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State EHDI program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720812" y="1816742"/>
        <a:ext cx="1062898" cy="1062898"/>
      </dsp:txXfrm>
    </dsp:sp>
    <dsp:sp modelId="{75C0910A-F8B8-498E-8484-4A9D69F75361}">
      <dsp:nvSpPr>
        <dsp:cNvPr id="0" name=""/>
        <dsp:cNvSpPr/>
      </dsp:nvSpPr>
      <dsp:spPr>
        <a:xfrm rot="18900000">
          <a:off x="2842457" y="1304607"/>
          <a:ext cx="399457" cy="507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860007" y="1448439"/>
        <a:ext cx="279620" cy="30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DE79B7C2-3F37-C141-B826-200496E0F30A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22C9FFDD-AE0D-C045-BE45-A5E00DAD94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612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0C3C590D-E327-1A4C-AE05-ED06B461FBAE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2885" tIns="46442" rIns="92885" bIns="4644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ACB35EF9-05EC-BC4F-BAE5-3E1E296EC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776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35EF9-05EC-BC4F-BAE5-3E1E296ECD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32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35EF9-05EC-BC4F-BAE5-3E1E296ECD9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36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35EF9-05EC-BC4F-BAE5-3E1E296ECD9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02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35EF9-05EC-BC4F-BAE5-3E1E296ECD9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63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35EF9-05EC-BC4F-BAE5-3E1E296ECD9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28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35EF9-05EC-BC4F-BAE5-3E1E296ECD9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32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35EF9-05EC-BC4F-BAE5-3E1E296ECD9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32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35EF9-05EC-BC4F-BAE5-3E1E296ECD9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5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35EF9-05EC-BC4F-BAE5-3E1E296ECD9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29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35EF9-05EC-BC4F-BAE5-3E1E296ECD9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88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54689" indent="-290265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61059" indent="-232212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25483" indent="-232212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89907" indent="-232212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54331" indent="-23221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3018754" indent="-23221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83178" indent="-23221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947602" indent="-23221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F2BD297E-365B-491F-9730-F8B5A584F439}" type="slidenum">
              <a:rPr lang="en-US" smtClean="0">
                <a:latin typeface="Arial" charset="0"/>
              </a:rPr>
              <a:pPr eaLnBrk="1" hangingPunct="1"/>
              <a:t>20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525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35EF9-05EC-BC4F-BAE5-3E1E296ECD9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310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35EF9-05EC-BC4F-BAE5-3E1E296ECD9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187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35EF9-05EC-BC4F-BAE5-3E1E296ECD9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257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35EF9-05EC-BC4F-BAE5-3E1E296ECD9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496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54689" indent="-290265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61059" indent="-232212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25483" indent="-232212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89907" indent="-232212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54331" indent="-23221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3018754" indent="-23221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83178" indent="-23221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947602" indent="-232212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F2BD297E-365B-491F-9730-F8B5A584F439}" type="slidenum">
              <a:rPr lang="en-US" smtClean="0">
                <a:latin typeface="Arial" charset="0"/>
              </a:rPr>
              <a:pPr eaLnBrk="1" hangingPunct="1"/>
              <a:t>25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4234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35EF9-05EC-BC4F-BAE5-3E1E296ECD9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541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35EF9-05EC-BC4F-BAE5-3E1E296ECD9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802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35EF9-05EC-BC4F-BAE5-3E1E296ECD9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309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35EF9-05EC-BC4F-BAE5-3E1E296ECD9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910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75" tIns="46438" rIns="92875" bIns="46438"/>
          <a:lstStyle/>
          <a:p>
            <a:endParaRPr lang="en-US" dirty="0" smtClean="0"/>
          </a:p>
        </p:txBody>
      </p:sp>
      <p:sp>
        <p:nvSpPr>
          <p:cNvPr id="84996" name="Slide Number Placeholder 3"/>
          <p:cNvSpPr txBox="1">
            <a:spLocks noGrp="1"/>
          </p:cNvSpPr>
          <p:nvPr/>
        </p:nvSpPr>
        <p:spPr bwMode="auto">
          <a:xfrm>
            <a:off x="3955954" y="8805551"/>
            <a:ext cx="3027466" cy="46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75" tIns="46438" rIns="92875" bIns="46438" anchor="b"/>
          <a:lstStyle>
            <a:lvl1pPr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CA6F3AC-656A-402C-AE33-DA524C3C398F}" type="slidenum">
              <a:rPr lang="en-US" sz="1200">
                <a:latin typeface="Arial Unicode MS" pitchFamily="34" charset="-128"/>
              </a:rPr>
              <a:pPr algn="r" eaLnBrk="1" hangingPunct="1"/>
              <a:t>32</a:t>
            </a:fld>
            <a:endParaRPr lang="en-US" sz="120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3042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35EF9-05EC-BC4F-BAE5-3E1E296ECD9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74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35EF9-05EC-BC4F-BAE5-3E1E296ECD9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18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35EF9-05EC-BC4F-BAE5-3E1E296ECD9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82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35EF9-05EC-BC4F-BAE5-3E1E296ECD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16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35EF9-05EC-BC4F-BAE5-3E1E296ECD9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40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35EF9-05EC-BC4F-BAE5-3E1E296ECD9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74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35EF9-05EC-BC4F-BAE5-3E1E296ECD9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2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60000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31685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3124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35467" y="127000"/>
            <a:ext cx="8906933" cy="6620934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669659" y="3886155"/>
            <a:ext cx="7634618" cy="313218"/>
          </a:xfrm>
          <a:prstGeom prst="rect">
            <a:avLst/>
          </a:prstGeom>
          <a:effectLst/>
        </p:spPr>
        <p:txBody>
          <a:bodyPr vert="horz" lIns="0" tIns="0" rIns="0" bIns="0"/>
          <a:lstStyle>
            <a:lvl1pPr marL="0" indent="0">
              <a:buFontTx/>
              <a:buNone/>
              <a:defRPr sz="1800" b="0">
                <a:solidFill>
                  <a:srgbClr val="6CAEDF"/>
                </a:solidFill>
                <a:latin typeface="Arial"/>
                <a:cs typeface="Helvetic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69658" y="2832093"/>
            <a:ext cx="7634619" cy="331531"/>
          </a:xfrm>
          <a:prstGeom prst="rect">
            <a:avLst/>
          </a:prstGeom>
          <a:effectLst/>
        </p:spPr>
        <p:txBody>
          <a:bodyPr vert="horz" lIns="0" tIns="0" rIns="0" bIns="0"/>
          <a:lstStyle>
            <a:lvl1pPr marL="0" indent="0">
              <a:buFontTx/>
              <a:buNone/>
              <a:defRPr sz="2100" b="1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 Title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9659" y="2156780"/>
            <a:ext cx="7634619" cy="611813"/>
          </a:xfrm>
          <a:prstGeom prst="rect">
            <a:avLst/>
          </a:prstGeom>
          <a:effectLst/>
        </p:spPr>
        <p:txBody>
          <a:bodyPr lIns="0" tIns="0" rIns="0" bIns="0" anchor="t" anchorCtr="0">
            <a:noAutofit/>
          </a:bodyPr>
          <a:lstStyle>
            <a:lvl1pPr algn="l">
              <a:defRPr sz="42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5" y="5608643"/>
            <a:ext cx="3186552" cy="105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922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oss white screen 8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5" r="15007" b="32087"/>
          <a:stretch/>
        </p:blipFill>
        <p:spPr>
          <a:xfrm>
            <a:off x="2489201" y="0"/>
            <a:ext cx="6654799" cy="6858000"/>
          </a:xfrm>
          <a:prstGeom prst="rect">
            <a:avLst/>
          </a:prstGeom>
        </p:spPr>
      </p:pic>
      <p:sp>
        <p:nvSpPr>
          <p:cNvPr id="8" name="Rectangle 7"/>
          <p:cNvSpPr>
            <a:spLocks/>
          </p:cNvSpPr>
          <p:nvPr userDrawn="1"/>
        </p:nvSpPr>
        <p:spPr>
          <a:xfrm>
            <a:off x="135467" y="127000"/>
            <a:ext cx="8906933" cy="6620934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669659" y="3886155"/>
            <a:ext cx="7634618" cy="313218"/>
          </a:xfrm>
          <a:prstGeom prst="rect">
            <a:avLst/>
          </a:prstGeom>
          <a:effectLst/>
        </p:spPr>
        <p:txBody>
          <a:bodyPr vert="horz" lIns="0" tIns="0" rIns="0" bIns="0"/>
          <a:lstStyle>
            <a:lvl1pPr marL="0" indent="0">
              <a:buFontTx/>
              <a:buNone/>
              <a:defRPr sz="1800" b="0">
                <a:solidFill>
                  <a:srgbClr val="004B8D"/>
                </a:solidFill>
                <a:latin typeface="Arial"/>
                <a:cs typeface="Helvetic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69658" y="2832093"/>
            <a:ext cx="7634619" cy="331531"/>
          </a:xfrm>
          <a:prstGeom prst="rect">
            <a:avLst/>
          </a:prstGeom>
          <a:effectLst/>
        </p:spPr>
        <p:txBody>
          <a:bodyPr vert="horz" lIns="0" tIns="0" rIns="0" bIns="0"/>
          <a:lstStyle>
            <a:lvl1pPr marL="0" indent="0">
              <a:buFontTx/>
              <a:buNone/>
              <a:defRPr sz="2100" b="1" i="1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Sub Title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69659" y="2156780"/>
            <a:ext cx="7634619" cy="611813"/>
          </a:xfrm>
          <a:prstGeom prst="rect">
            <a:avLst/>
          </a:prstGeom>
          <a:effectLst/>
        </p:spPr>
        <p:txBody>
          <a:bodyPr lIns="0" tIns="0" rIns="0" bIns="0" anchor="t" anchorCtr="0">
            <a:noAutofit/>
          </a:bodyPr>
          <a:lstStyle>
            <a:lvl1pPr algn="l">
              <a:defRPr sz="42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5" y="5608643"/>
            <a:ext cx="3186552" cy="105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955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Light Blue In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shin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5" b="800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470399" y="530957"/>
            <a:ext cx="4673601" cy="5770792"/>
          </a:xfrm>
          <a:prstGeom prst="rect">
            <a:avLst/>
          </a:prstGeom>
          <a:solidFill>
            <a:srgbClr val="599ED8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7" y="101990"/>
            <a:ext cx="8912251" cy="6629400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0"/>
          </p:nvPr>
        </p:nvSpPr>
        <p:spPr>
          <a:xfrm>
            <a:off x="4734310" y="1408434"/>
            <a:ext cx="4048583" cy="4699415"/>
          </a:xfrm>
          <a:prstGeom prst="rect">
            <a:avLst/>
          </a:prstGeom>
          <a:effectLst/>
        </p:spPr>
        <p:txBody>
          <a:bodyPr lIns="0" tIns="0" rIns="0" bIns="0"/>
          <a:lstStyle>
            <a:lvl1pPr marL="0" indent="0">
              <a:buFontTx/>
              <a:buNone/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b="1">
                <a:solidFill>
                  <a:srgbClr val="6CAEDF"/>
                </a:solidFill>
                <a:latin typeface="Helvetica"/>
                <a:cs typeface="Helvetica"/>
              </a:defRPr>
            </a:lvl2pPr>
            <a:lvl3pPr marL="914400" indent="0">
              <a:buFontTx/>
              <a:buNone/>
              <a:defRPr>
                <a:solidFill>
                  <a:srgbClr val="6CAEDF"/>
                </a:solidFill>
                <a:latin typeface="Helvetica"/>
                <a:cs typeface="Helvetica"/>
              </a:defRPr>
            </a:lvl3pPr>
            <a:lvl4pPr>
              <a:defRPr>
                <a:solidFill>
                  <a:srgbClr val="FFFFFF"/>
                </a:solidFill>
                <a:latin typeface="Helvetica"/>
                <a:cs typeface="Helvetica"/>
              </a:defRPr>
            </a:lvl4pPr>
            <a:lvl5pPr>
              <a:defRPr>
                <a:solidFill>
                  <a:srgbClr val="FFFFF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734310" y="710124"/>
            <a:ext cx="4048583" cy="546103"/>
          </a:xfrm>
          <a:prstGeom prst="rect">
            <a:avLst/>
          </a:prstGeom>
          <a:effectLst/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0000"/>
              </a:lnSpc>
              <a:defRPr sz="3600" b="1">
                <a:solidFill>
                  <a:srgbClr val="004B8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51823" y="6049002"/>
            <a:ext cx="515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76C6360-7A1C-9A4D-B4EF-E06C8B49EF4E}" type="slidenum">
              <a:rPr lang="en-US" sz="1200" smtClean="0"/>
              <a:t>‹#›</a:t>
            </a:fld>
            <a:endParaRPr lang="en-US" sz="120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06" y="6468391"/>
            <a:ext cx="1540711" cy="1782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66" y="5624560"/>
            <a:ext cx="3186552" cy="105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428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Light Blue Ins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9"/>
          <a:stretch/>
        </p:blipFill>
        <p:spPr>
          <a:xfrm>
            <a:off x="0" y="0"/>
            <a:ext cx="9144000" cy="6883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73501" y="2451100"/>
            <a:ext cx="5270500" cy="3589436"/>
          </a:xfrm>
          <a:prstGeom prst="rect">
            <a:avLst/>
          </a:prstGeom>
          <a:solidFill>
            <a:srgbClr val="599ED8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7" y="101990"/>
            <a:ext cx="8912250" cy="662940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4094057" y="3381209"/>
            <a:ext cx="4717919" cy="2487884"/>
          </a:xfrm>
          <a:prstGeom prst="rect">
            <a:avLst/>
          </a:prstGeom>
          <a:effectLst/>
        </p:spPr>
        <p:txBody>
          <a:bodyPr lIns="0" tIns="0" rIns="0" bIns="0"/>
          <a:lstStyle>
            <a:lvl1pPr marL="0" indent="0">
              <a:buFontTx/>
              <a:buNone/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b="1">
                <a:solidFill>
                  <a:srgbClr val="6CAEDF"/>
                </a:solidFill>
                <a:latin typeface="Helvetica"/>
                <a:cs typeface="Helvetica"/>
              </a:defRPr>
            </a:lvl2pPr>
            <a:lvl3pPr marL="914400" indent="0">
              <a:buFontTx/>
              <a:buNone/>
              <a:defRPr>
                <a:solidFill>
                  <a:srgbClr val="6CAEDF"/>
                </a:solidFill>
                <a:latin typeface="Helvetica"/>
                <a:cs typeface="Helvetica"/>
              </a:defRPr>
            </a:lvl3pPr>
            <a:lvl4pPr>
              <a:defRPr>
                <a:solidFill>
                  <a:srgbClr val="FFFFFF"/>
                </a:solidFill>
                <a:latin typeface="Helvetica"/>
                <a:cs typeface="Helvetica"/>
              </a:defRPr>
            </a:lvl4pPr>
            <a:lvl5pPr>
              <a:defRPr>
                <a:solidFill>
                  <a:srgbClr val="FFFFF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094057" y="2665310"/>
            <a:ext cx="4717919" cy="546103"/>
          </a:xfrm>
          <a:prstGeom prst="rect">
            <a:avLst/>
          </a:prstGeom>
          <a:effectLst/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0000"/>
              </a:lnSpc>
              <a:defRPr sz="3600" b="1">
                <a:solidFill>
                  <a:srgbClr val="004B8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451823" y="6106360"/>
            <a:ext cx="515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76C6360-7A1C-9A4D-B4EF-E06C8B49EF4E}" type="slidenum">
              <a:rPr lang="en-US" sz="1200" smtClean="0"/>
              <a:t>‹#›</a:t>
            </a:fld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02" y="6468391"/>
            <a:ext cx="1540720" cy="1782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66" y="5624560"/>
            <a:ext cx="3186552" cy="105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924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Light Blue Ins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ady with Broken Arm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7" r="12992"/>
          <a:stretch/>
        </p:blipFill>
        <p:spPr>
          <a:xfrm>
            <a:off x="-1587" y="-3175"/>
            <a:ext cx="9144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7" y="59460"/>
            <a:ext cx="8912251" cy="662940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492191" y="1120841"/>
            <a:ext cx="4717919" cy="2487884"/>
          </a:xfrm>
          <a:prstGeom prst="rect">
            <a:avLst/>
          </a:prstGeom>
          <a:effectLst/>
        </p:spPr>
        <p:txBody>
          <a:bodyPr lIns="0" tIns="0" rIns="0" bIns="0"/>
          <a:lstStyle>
            <a:lvl1pPr marL="0" indent="0">
              <a:buFontTx/>
              <a:buNone/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b="1">
                <a:solidFill>
                  <a:srgbClr val="6CAEDF"/>
                </a:solidFill>
                <a:latin typeface="Helvetica"/>
                <a:cs typeface="Helvetica"/>
              </a:defRPr>
            </a:lvl2pPr>
            <a:lvl3pPr marL="914400" indent="0">
              <a:buFontTx/>
              <a:buNone/>
              <a:defRPr>
                <a:solidFill>
                  <a:srgbClr val="6CAEDF"/>
                </a:solidFill>
                <a:latin typeface="Helvetica"/>
                <a:cs typeface="Helvetica"/>
              </a:defRPr>
            </a:lvl3pPr>
            <a:lvl4pPr>
              <a:defRPr>
                <a:solidFill>
                  <a:srgbClr val="FFFFFF"/>
                </a:solidFill>
                <a:latin typeface="Helvetica"/>
                <a:cs typeface="Helvetica"/>
              </a:defRPr>
            </a:lvl4pPr>
            <a:lvl5pPr>
              <a:defRPr>
                <a:solidFill>
                  <a:srgbClr val="FFFFF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92191" y="354500"/>
            <a:ext cx="4717919" cy="546103"/>
          </a:xfrm>
          <a:prstGeom prst="rect">
            <a:avLst/>
          </a:prstGeom>
          <a:effectLst/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0000"/>
              </a:lnSpc>
              <a:defRPr sz="3600" b="1">
                <a:solidFill>
                  <a:srgbClr val="004B8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451823" y="6106360"/>
            <a:ext cx="515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76C6360-7A1C-9A4D-B4EF-E06C8B49EF4E}" type="slidenum">
              <a:rPr lang="en-US" sz="1200" smtClean="0"/>
              <a:t>‹#›</a:t>
            </a:fld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02" y="6468391"/>
            <a:ext cx="1540720" cy="1782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66" y="5596208"/>
            <a:ext cx="3186552" cy="105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241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472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smtClean="0"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55613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769805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C06C29-7E43-4EAC-A169-4425E9F0F1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0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87079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33695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0003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1864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98942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76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682" r:id="rId13"/>
    <p:sldLayoutId id="2147483690" r:id="rId14"/>
    <p:sldLayoutId id="2147483691" r:id="rId15"/>
    <p:sldLayoutId id="2147483696" r:id="rId16"/>
    <p:sldLayoutId id="2147483694" r:id="rId17"/>
  </p:sldLayoutIdLst>
  <p:transition spd="slow">
    <p:wipe dir="r"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emf"/><Relationship Id="rId3" Type="http://schemas.openxmlformats.org/officeDocument/2006/relationships/hyperlink" Target="mailto:stichhej@slhs.org" TargetMode="Externa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hyperlink" Target="mailto:barggabr@isu.edu" TargetMode="External"/><Relationship Id="rId9" Type="http://schemas.openxmlformats.org/officeDocument/2006/relationships/image" Target="../media/image14.png"/><Relationship Id="rId14" Type="http://schemas.openxmlformats.org/officeDocument/2006/relationships/image" Target="../media/image19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32059" y="3440830"/>
            <a:ext cx="8577429" cy="1970026"/>
          </a:xfrm>
        </p:spPr>
        <p:txBody>
          <a:bodyPr/>
          <a:lstStyle/>
          <a:p>
            <a:pPr algn="ctr">
              <a:spcBef>
                <a:spcPts val="0"/>
              </a:spcBef>
            </a:pPr>
            <a:endParaRPr lang="en-US" sz="1100" b="1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100" b="1" dirty="0" smtClean="0">
                <a:solidFill>
                  <a:schemeClr val="tx1"/>
                </a:solidFill>
              </a:rPr>
              <a:t>Dr. Jessica Stich-Hennen, </a:t>
            </a:r>
            <a:r>
              <a:rPr lang="en-US" sz="1100" b="1" dirty="0" err="1" smtClean="0">
                <a:solidFill>
                  <a:schemeClr val="tx1"/>
                </a:solidFill>
              </a:rPr>
              <a:t>AuD</a:t>
            </a:r>
            <a:r>
              <a:rPr lang="en-US" sz="1100" b="1" dirty="0" smtClean="0">
                <a:solidFill>
                  <a:schemeClr val="tx1"/>
                </a:solidFill>
              </a:rPr>
              <a:t>, PASC </a:t>
            </a:r>
          </a:p>
          <a:p>
            <a:pPr algn="ctr">
              <a:spcBef>
                <a:spcPts val="0"/>
              </a:spcBef>
            </a:pPr>
            <a:r>
              <a:rPr lang="en-US" sz="1100" b="1" dirty="0" smtClean="0">
                <a:solidFill>
                  <a:schemeClr val="tx1"/>
                </a:solidFill>
              </a:rPr>
              <a:t>Specialty Certification in Pediatric Audiology</a:t>
            </a:r>
          </a:p>
          <a:p>
            <a:pPr algn="ctr">
              <a:spcBef>
                <a:spcPts val="0"/>
              </a:spcBef>
            </a:pPr>
            <a:r>
              <a:rPr lang="en-US" sz="1100" b="1" dirty="0" smtClean="0">
                <a:solidFill>
                  <a:schemeClr val="tx1"/>
                </a:solidFill>
              </a:rPr>
              <a:t>Idaho Sound Beginnings- Audiology Consultant</a:t>
            </a:r>
          </a:p>
          <a:p>
            <a:pPr algn="ctr">
              <a:spcBef>
                <a:spcPts val="0"/>
              </a:spcBef>
            </a:pPr>
            <a:r>
              <a:rPr lang="en-US" sz="1100" b="1" dirty="0" smtClean="0">
                <a:solidFill>
                  <a:schemeClr val="tx1"/>
                </a:solidFill>
                <a:hlinkClick r:id="rId3"/>
              </a:rPr>
              <a:t>stichhej@slhs.org</a:t>
            </a:r>
            <a:endParaRPr lang="en-US" sz="1100" b="1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endParaRPr lang="en-US" sz="1100" b="1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100" b="1" dirty="0">
                <a:solidFill>
                  <a:schemeClr val="tx1"/>
                </a:solidFill>
              </a:rPr>
              <a:t>Dr. Gabriel Bargen, PhD, </a:t>
            </a:r>
            <a:r>
              <a:rPr lang="en-US" sz="1100" b="1" dirty="0" smtClean="0">
                <a:solidFill>
                  <a:schemeClr val="tx1"/>
                </a:solidFill>
              </a:rPr>
              <a:t>CCC-A/SLP</a:t>
            </a:r>
            <a:endParaRPr lang="en-US" sz="1100" b="1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100" b="1" dirty="0" smtClean="0">
                <a:solidFill>
                  <a:schemeClr val="tx1"/>
                </a:solidFill>
              </a:rPr>
              <a:t>Associate </a:t>
            </a:r>
            <a:r>
              <a:rPr lang="en-US" sz="1100" b="1" dirty="0">
                <a:solidFill>
                  <a:schemeClr val="tx1"/>
                </a:solidFill>
              </a:rPr>
              <a:t>Professor</a:t>
            </a:r>
          </a:p>
          <a:p>
            <a:pPr algn="ctr">
              <a:spcBef>
                <a:spcPts val="0"/>
              </a:spcBef>
            </a:pPr>
            <a:r>
              <a:rPr lang="en-US" sz="1100" b="1" dirty="0">
                <a:solidFill>
                  <a:schemeClr val="tx1"/>
                </a:solidFill>
              </a:rPr>
              <a:t>Idaho State </a:t>
            </a:r>
            <a:r>
              <a:rPr lang="en-US" sz="1100" b="1" dirty="0" smtClean="0">
                <a:solidFill>
                  <a:schemeClr val="tx1"/>
                </a:solidFill>
              </a:rPr>
              <a:t>University</a:t>
            </a:r>
          </a:p>
          <a:p>
            <a:pPr algn="ctr">
              <a:spcBef>
                <a:spcPts val="0"/>
              </a:spcBef>
            </a:pPr>
            <a:r>
              <a:rPr lang="en-US" sz="1100" b="1" dirty="0" smtClean="0">
                <a:solidFill>
                  <a:schemeClr val="tx1"/>
                </a:solidFill>
                <a:hlinkClick r:id="rId4"/>
              </a:rPr>
              <a:t>barggabr@isu.edu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endParaRPr lang="en-US" sz="1100" b="1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endParaRPr lang="en-US" sz="1400" b="1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0159" y="2047768"/>
            <a:ext cx="8666467" cy="1749873"/>
          </a:xfrm>
        </p:spPr>
        <p:txBody>
          <a:bodyPr/>
          <a:lstStyle/>
          <a:p>
            <a:pPr algn="ctr"/>
            <a:r>
              <a:rPr lang="en-US" sz="3200" dirty="0"/>
              <a:t> </a:t>
            </a: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How to Engage EHDI Stakeholders in Monitoring Programs for Risk Indicators</a:t>
            </a:r>
          </a:p>
        </p:txBody>
      </p:sp>
      <p:pic>
        <p:nvPicPr>
          <p:cNvPr id="5" name="Picture 9" descr="untitled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287" y="5684232"/>
            <a:ext cx="1018210" cy="100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/>
          </a:blip>
          <a:stretch>
            <a:fillRect/>
          </a:stretch>
        </p:blipFill>
        <p:spPr bwMode="auto">
          <a:xfrm>
            <a:off x="270159" y="205256"/>
            <a:ext cx="1056603" cy="1518314"/>
          </a:xfrm>
          <a:prstGeom prst="roundRect">
            <a:avLst>
              <a:gd name="adj" fmla="val 22628"/>
            </a:avLst>
          </a:prstGeom>
          <a:solidFill>
            <a:schemeClr val="tx2">
              <a:lumMod val="40000"/>
              <a:lumOff val="60000"/>
            </a:schemeClr>
          </a:solidFill>
          <a:ln w="38100" cap="rnd" cmpd="dbl">
            <a:solidFill>
              <a:schemeClr val="tx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476" y="610732"/>
            <a:ext cx="1262063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610732"/>
            <a:ext cx="1200835" cy="208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610732"/>
            <a:ext cx="1182687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571044"/>
            <a:ext cx="12858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610732"/>
            <a:ext cx="132238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463" y="120301"/>
            <a:ext cx="1127125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58725" y="5725108"/>
            <a:ext cx="3061449" cy="982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1" y="5645235"/>
            <a:ext cx="3143104" cy="108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844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1"/>
          <p:cNvSpPr>
            <a:spLocks noGrp="1"/>
          </p:cNvSpPr>
          <p:nvPr>
            <p:ph idx="4294967295"/>
          </p:nvPr>
        </p:nvSpPr>
        <p:spPr>
          <a:xfrm>
            <a:off x="464458" y="1818142"/>
            <a:ext cx="8229600" cy="42560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dirty="0"/>
              <a:t>Being familiar with risk factors for delayed onset hearing loss</a:t>
            </a:r>
          </a:p>
          <a:p>
            <a:r>
              <a:rPr lang="en-US" sz="2400" dirty="0"/>
              <a:t>Explaining screening results and answer questions for the family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Encourage risk monitoring follow-up 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Providing family with referral to pediatric audiology clinic</a:t>
            </a:r>
          </a:p>
          <a:p>
            <a:endParaRPr lang="en-US" sz="2000" dirty="0"/>
          </a:p>
        </p:txBody>
      </p:sp>
      <p:sp>
        <p:nvSpPr>
          <p:cNvPr id="30722" name="Rectangle 6"/>
          <p:cNvSpPr>
            <a:spLocks noGrp="1"/>
          </p:cNvSpPr>
          <p:nvPr>
            <p:ph type="title" idx="4294967295"/>
          </p:nvPr>
        </p:nvSpPr>
        <p:spPr>
          <a:xfrm>
            <a:off x="464458" y="326189"/>
            <a:ext cx="8229600" cy="94773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cs typeface="Trebuchet MS" pitchFamily="34" charset="0"/>
              </a:rPr>
              <a:t>Medical home roles: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1947" y="5684428"/>
            <a:ext cx="22453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EHDI eBook,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63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1"/>
          <p:cNvSpPr>
            <a:spLocks noGrp="1"/>
          </p:cNvSpPr>
          <p:nvPr>
            <p:ph idx="4294967295"/>
          </p:nvPr>
        </p:nvSpPr>
        <p:spPr>
          <a:xfrm>
            <a:off x="420914" y="1789113"/>
            <a:ext cx="8229600" cy="4256087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Providing appropriate comprehensive diagnostic testing for children with risk factors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Knowledge of risk factors that have high prevalence of delayed onset hearing loss and require early and more frequent assessments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Providing documentation regarding evaluation outcomes to state EHDI program </a:t>
            </a:r>
          </a:p>
        </p:txBody>
      </p:sp>
      <p:sp>
        <p:nvSpPr>
          <p:cNvPr id="30722" name="Rectangle 6"/>
          <p:cNvSpPr>
            <a:spLocks noGrp="1"/>
          </p:cNvSpPr>
          <p:nvPr>
            <p:ph type="title" idx="4294967295"/>
          </p:nvPr>
        </p:nvSpPr>
        <p:spPr>
          <a:xfrm>
            <a:off x="420914" y="342232"/>
            <a:ext cx="8229600" cy="94773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cs typeface="Trebuchet MS" pitchFamily="34" charset="0"/>
              </a:rPr>
              <a:t>Pediatric audiology center roles: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1947" y="5684428"/>
            <a:ext cx="22453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EHDI eBook,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714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1"/>
          <p:cNvSpPr>
            <a:spLocks noGrp="1"/>
          </p:cNvSpPr>
          <p:nvPr>
            <p:ph idx="4294967295"/>
          </p:nvPr>
        </p:nvSpPr>
        <p:spPr>
          <a:xfrm>
            <a:off x="391886" y="1774599"/>
            <a:ext cx="8229600" cy="4256087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Providing training and support for hospitals, birthing center, physicians, and pediatric audiologists on risk factor</a:t>
            </a:r>
          </a:p>
          <a:p>
            <a:endParaRPr lang="en-US" sz="2400" dirty="0"/>
          </a:p>
          <a:p>
            <a:r>
              <a:rPr lang="en-US" sz="2400" dirty="0"/>
              <a:t>Providing a method for hospitals, birthing centers and pediatric audiologists to report information regarding infants with risk indicators to the state EHDI program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Tracking and surveillance of infants with risk factors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0722" name="Rectangle 6"/>
          <p:cNvSpPr>
            <a:spLocks noGrp="1"/>
          </p:cNvSpPr>
          <p:nvPr>
            <p:ph type="title" idx="4294967295"/>
          </p:nvPr>
        </p:nvSpPr>
        <p:spPr>
          <a:xfrm>
            <a:off x="391886" y="355600"/>
            <a:ext cx="8229600" cy="94773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cs typeface="Trebuchet MS" pitchFamily="34" charset="0"/>
              </a:rPr>
              <a:t>State EHDI program roles: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1947" y="5684428"/>
            <a:ext cx="22453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EHDI eBook,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863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</a:t>
            </a:r>
            <a:r>
              <a:rPr lang="en-US" sz="3600" dirty="0" smtClean="0"/>
              <a:t>isk </a:t>
            </a:r>
            <a:r>
              <a:rPr lang="en-US" sz="3600" dirty="0"/>
              <a:t>monitoring </a:t>
            </a:r>
            <a:r>
              <a:rPr lang="en-US" sz="3600" dirty="0" smtClean="0"/>
              <a:t>protocols 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0723" name="Conten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462634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3" y="365760"/>
            <a:ext cx="7269480" cy="87581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Which </a:t>
            </a:r>
            <a:r>
              <a:rPr lang="en-US" sz="2800" b="1" dirty="0"/>
              <a:t>risk indicators </a:t>
            </a:r>
            <a:r>
              <a:rPr lang="en-US" sz="2800" dirty="0"/>
              <a:t>does your EHDI program monitor?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0797310"/>
              </p:ext>
            </p:extLst>
          </p:nvPr>
        </p:nvGraphicFramePr>
        <p:xfrm>
          <a:off x="341194" y="1241572"/>
          <a:ext cx="8461612" cy="5234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01230" y="6465960"/>
            <a:ext cx="31427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Stich-Hennen &amp; Bargen, 2017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281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43614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Do </a:t>
            </a:r>
            <a:r>
              <a:rPr lang="en-US" sz="2400" dirty="0"/>
              <a:t>you </a:t>
            </a:r>
            <a:r>
              <a:rPr lang="en-US" sz="2400" b="1" dirty="0"/>
              <a:t>provide </a:t>
            </a:r>
            <a:r>
              <a:rPr lang="en-US" sz="2400" b="1" dirty="0" smtClean="0"/>
              <a:t>state audiology </a:t>
            </a:r>
            <a:r>
              <a:rPr lang="en-US" sz="2400" b="1" dirty="0"/>
              <a:t>clinics </a:t>
            </a:r>
            <a:r>
              <a:rPr lang="en-US" sz="2400" b="1" dirty="0" smtClean="0"/>
              <a:t>with </a:t>
            </a:r>
            <a:r>
              <a:rPr lang="en-US" sz="2400" b="1" dirty="0"/>
              <a:t>guidelines for monitoring risk indicators </a:t>
            </a:r>
            <a:r>
              <a:rPr lang="en-US" sz="2400" dirty="0"/>
              <a:t>for delayed-onset and/or progressive hearing loss (i.e. when to test, which risk indicators to monitor, how long to monitor)?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2120722"/>
              </p:ext>
            </p:extLst>
          </p:nvPr>
        </p:nvGraphicFramePr>
        <p:xfrm>
          <a:off x="1392072" y="1873624"/>
          <a:ext cx="6267077" cy="3872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84198" y="6361029"/>
            <a:ext cx="31427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Stich-Hennen &amp; Bargen, 2017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35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2007 JCIH Position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“Infants with risk factors for hearing loss should be referred for an audiological assessment “</a:t>
            </a:r>
            <a:r>
              <a:rPr lang="en-US" u="sng" dirty="0"/>
              <a:t>at least once by 24-30 months of age.”</a:t>
            </a:r>
          </a:p>
          <a:p>
            <a:pPr marL="0" indent="0">
              <a:buNone/>
              <a:defRPr/>
            </a:pPr>
            <a:endParaRPr lang="en-US" u="sng" dirty="0"/>
          </a:p>
          <a:p>
            <a:pPr>
              <a:defRPr/>
            </a:pPr>
            <a:r>
              <a:rPr lang="en-US" dirty="0"/>
              <a:t>Children with risk indicators that are </a:t>
            </a:r>
            <a:r>
              <a:rPr lang="en-US" u="sng" dirty="0"/>
              <a:t>“highly associated with delayed onset hearing loss, such as having received ECMO or having CMV infection, should have more frequent audiological assessments.”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84198" y="6361029"/>
            <a:ext cx="31427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JCIH Position Statement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13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8983"/>
          <a:stretch/>
        </p:blipFill>
        <p:spPr>
          <a:xfrm>
            <a:off x="348057" y="269893"/>
            <a:ext cx="8572821" cy="627580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1967" y="4038937"/>
            <a:ext cx="6939126" cy="2506758"/>
          </a:xfrm>
          <a:prstGeom prst="ellipse">
            <a:avLst/>
          </a:prstGeom>
          <a:noFill/>
          <a:ln w="76200">
            <a:solidFill>
              <a:srgbClr val="004B8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84198" y="6361029"/>
            <a:ext cx="31427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JCIH Position Statement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7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</a:t>
            </a:r>
            <a:r>
              <a:rPr lang="en-US" sz="3600" dirty="0" smtClean="0"/>
              <a:t>pportunities </a:t>
            </a:r>
            <a:r>
              <a:rPr lang="en-US" sz="3600" dirty="0"/>
              <a:t>to engage </a:t>
            </a:r>
            <a:r>
              <a:rPr lang="en-US" sz="3600" dirty="0" smtClean="0"/>
              <a:t>stakeholders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0723" name="Conten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92929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2961" y="896173"/>
            <a:ext cx="7543800" cy="717737"/>
          </a:xfrm>
        </p:spPr>
        <p:txBody>
          <a:bodyPr>
            <a:normAutofit/>
          </a:bodyPr>
          <a:lstStyle/>
          <a:p>
            <a:r>
              <a:rPr lang="en-US" dirty="0" smtClean="0"/>
              <a:t>Ideas to engage stakeholders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Provide education opportunities </a:t>
            </a:r>
          </a:p>
          <a:p>
            <a:pPr lvl="1"/>
            <a:r>
              <a:rPr lang="en-US" sz="2000" dirty="0" smtClean="0"/>
              <a:t>Families </a:t>
            </a:r>
          </a:p>
          <a:p>
            <a:pPr lvl="1"/>
            <a:r>
              <a:rPr lang="en-US" sz="2000" dirty="0" smtClean="0"/>
              <a:t>Medical professionals</a:t>
            </a:r>
          </a:p>
          <a:p>
            <a:r>
              <a:rPr lang="en-US" sz="2400" dirty="0" smtClean="0"/>
              <a:t>Provide reporting tools </a:t>
            </a:r>
          </a:p>
          <a:p>
            <a:pPr lvl="1"/>
            <a:r>
              <a:rPr lang="en-US" sz="2000" dirty="0" smtClean="0"/>
              <a:t>Birthing Hospitals/Birthing Center</a:t>
            </a:r>
          </a:p>
          <a:p>
            <a:pPr lvl="1"/>
            <a:r>
              <a:rPr lang="en-US" sz="2000" dirty="0" smtClean="0"/>
              <a:t>Audiologists</a:t>
            </a:r>
          </a:p>
          <a:p>
            <a:r>
              <a:rPr lang="en-US" sz="2400" dirty="0" smtClean="0"/>
              <a:t>Provide program feedback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970F-5489-4E68-BE64-931F0EA8672B}" type="datetime1">
              <a:rPr lang="en-US" smtClean="0"/>
              <a:t>2/27/2018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54" y="2495075"/>
            <a:ext cx="2725529" cy="28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2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989303"/>
          </a:xfrm>
        </p:spPr>
        <p:txBody>
          <a:bodyPr/>
          <a:lstStyle/>
          <a:p>
            <a:r>
              <a:rPr lang="en-US"/>
              <a:t>Disclaimer </a:t>
            </a:r>
            <a:endParaRPr lang="en-US" dirty="0" smtClean="0">
              <a:cs typeface="Trebuchet MS" pitchFamily="34" charset="0"/>
            </a:endParaRPr>
          </a:p>
        </p:txBody>
      </p:sp>
      <p:sp>
        <p:nvSpPr>
          <p:cNvPr id="3072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 have no </a:t>
            </a:r>
            <a:r>
              <a:rPr lang="en-US" sz="2800" dirty="0"/>
              <a:t>relevant financial relationships with the manufacturers of any commercial products and/or provider of commercial services discussed in this CME activity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I do not </a:t>
            </a:r>
            <a:r>
              <a:rPr lang="en-US" sz="2800" dirty="0"/>
              <a:t>intend to discuss an unapproved/investigative use of a commercial product/device in my presentation 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42592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427" y="1836214"/>
            <a:ext cx="3643438" cy="471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554921" cy="1450757"/>
          </a:xfrm>
        </p:spPr>
        <p:txBody>
          <a:bodyPr>
            <a:normAutofit/>
          </a:bodyPr>
          <a:lstStyle/>
          <a:p>
            <a:r>
              <a:rPr lang="en-US" dirty="0" smtClean="0"/>
              <a:t>Who needs referral??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5859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>
                <a:cs typeface="Trebuchet MS" pitchFamily="34" charset="0"/>
              </a:rPr>
              <a:t>What do we tell the family??</a:t>
            </a:r>
          </a:p>
        </p:txBody>
      </p:sp>
      <p:sp>
        <p:nvSpPr>
          <p:cNvPr id="123907" name="Rectangle 7"/>
          <p:cNvSpPr>
            <a:spLocks noGrp="1"/>
          </p:cNvSpPr>
          <p:nvPr>
            <p:ph idx="1"/>
          </p:nvPr>
        </p:nvSpPr>
        <p:spPr>
          <a:xfrm>
            <a:off x="480060" y="1965277"/>
            <a:ext cx="8229600" cy="4296337"/>
          </a:xfrm>
          <a:prstGeom prst="rect">
            <a:avLst/>
          </a:prstGeom>
          <a:solidFill>
            <a:srgbClr val="FFFFFF"/>
          </a:solidFill>
        </p:spPr>
        <p:txBody>
          <a:bodyPr rtlCol="0">
            <a:normAutofit/>
          </a:bodyPr>
          <a:lstStyle/>
          <a:p>
            <a:pPr marL="182563" indent="-182563" eaLnBrk="1" fontAlgn="auto" hangingPunct="1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2563" indent="-182563" eaLnBrk="1" fontAlgn="auto" hangingPunct="1">
              <a:lnSpc>
                <a:spcPct val="2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baby has been identified as having </a:t>
            </a:r>
            <a:r>
              <a:rPr lang="en-US" dirty="0"/>
              <a:t>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risk indicator (_______) for </a:t>
            </a:r>
            <a:r>
              <a:rPr lang="en-US" dirty="0" smtClean="0"/>
              <a:t>delayed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-onset or progressive hearing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loss.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It is recommended that any baby with (______)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risk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indicator has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audiological evaluation </a:t>
            </a:r>
            <a:r>
              <a:rPr lang="en-US" dirty="0" smtClean="0"/>
              <a:t>(_____)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months of age. We will provide a copy of this referral form to the pediatric audiology center and they will contact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for an appointment.”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2563" indent="-182563" eaLnBrk="1" fontAlgn="auto" hangingPunct="1">
              <a:spcBef>
                <a:spcPct val="0"/>
              </a:spcBef>
              <a:buClrTx/>
              <a:buFontTx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099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38" y="2109063"/>
            <a:ext cx="2169154" cy="280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0" t="35762" r="1" b="37817"/>
          <a:stretch/>
        </p:blipFill>
        <p:spPr bwMode="auto">
          <a:xfrm>
            <a:off x="3016117" y="1291564"/>
            <a:ext cx="4270311" cy="302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5" name="AutoShape 8"/>
          <p:cNvSpPr>
            <a:spLocks noChangeArrowheads="1"/>
          </p:cNvSpPr>
          <p:nvPr/>
        </p:nvSpPr>
        <p:spPr bwMode="auto">
          <a:xfrm rot="-1140211">
            <a:off x="2199557" y="2962102"/>
            <a:ext cx="1055688" cy="485775"/>
          </a:xfrm>
          <a:prstGeom prst="rightArrow">
            <a:avLst>
              <a:gd name="adj1" fmla="val 50000"/>
              <a:gd name="adj2" fmla="val 543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" t="65699" r="-1121" b="21306"/>
          <a:stretch/>
        </p:blipFill>
        <p:spPr bwMode="auto">
          <a:xfrm>
            <a:off x="1146878" y="5174297"/>
            <a:ext cx="7832129" cy="131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 rot="4198413">
            <a:off x="678937" y="4568938"/>
            <a:ext cx="1055688" cy="485775"/>
          </a:xfrm>
          <a:prstGeom prst="rightArrow">
            <a:avLst>
              <a:gd name="adj1" fmla="val 50000"/>
              <a:gd name="adj2" fmla="val 543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22960" y="510303"/>
            <a:ext cx="7543800" cy="145075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cs typeface="Trebuchet MS" pitchFamily="34" charset="0"/>
              </a:rPr>
              <a:t>Referral forms</a:t>
            </a:r>
            <a:br>
              <a:rPr lang="en-US" dirty="0" smtClean="0">
                <a:cs typeface="Trebuchet MS" pitchFamily="34" charset="0"/>
              </a:rPr>
            </a:br>
            <a:endParaRPr lang="en-US" dirty="0" smtClean="0">
              <a:cs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160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indicator letters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25289" y="2026506"/>
            <a:ext cx="3541471" cy="4579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" y="2026506"/>
            <a:ext cx="3541471" cy="457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2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find audiologists?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D41B-99F6-4BD4-90E5-571083FB8284}" type="datetime1">
              <a:rPr lang="en-US" smtClean="0"/>
              <a:t>2/27/2018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7E71CC6-F215-4F90-BA59-8F1A7F7780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801" y="2130101"/>
            <a:ext cx="4216490" cy="432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47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554921" cy="1450757"/>
          </a:xfrm>
        </p:spPr>
        <p:txBody>
          <a:bodyPr>
            <a:normAutofit/>
          </a:bodyPr>
          <a:lstStyle/>
          <a:p>
            <a:r>
              <a:rPr lang="en-US" dirty="0" smtClean="0"/>
              <a:t>Provide guidance for testing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120" y="2009211"/>
            <a:ext cx="3581358" cy="461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266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47217" y="479685"/>
            <a:ext cx="8716901" cy="125767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cs typeface="Trebuchet MS" pitchFamily="34" charset="0"/>
              </a:rPr>
              <a:t>Quick and easy reporting opportunities </a:t>
            </a:r>
            <a:br>
              <a:rPr lang="en-US" dirty="0" smtClean="0">
                <a:cs typeface="Trebuchet MS" pitchFamily="34" charset="0"/>
              </a:rPr>
            </a:br>
            <a:endParaRPr lang="en-US" dirty="0" smtClean="0">
              <a:cs typeface="Trebuchet MS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Paper forms   				Online reporting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8750163-9F53-46A6-AA11-F545D74FF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622" y="2556555"/>
            <a:ext cx="2418187" cy="26017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B14A51-EB99-4445-A217-9FED95826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18" y="2556555"/>
            <a:ext cx="2555943" cy="259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5D6A699-2EA9-44D7-B1BA-761FE147B8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296" y="2569952"/>
            <a:ext cx="2413415" cy="257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718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data management system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16" y="2006915"/>
            <a:ext cx="4787008" cy="1466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216" y="3680198"/>
            <a:ext cx="3821288" cy="10881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042" y="4974678"/>
            <a:ext cx="5774357" cy="12061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97" y="3680811"/>
            <a:ext cx="3228709" cy="12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9" descr="untitled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1125590"/>
            <a:ext cx="4742313" cy="470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954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960397"/>
              </p:ext>
            </p:extLst>
          </p:nvPr>
        </p:nvGraphicFramePr>
        <p:xfrm>
          <a:off x="619126" y="939654"/>
          <a:ext cx="8101012" cy="5026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9" descr="untitled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194991"/>
            <a:ext cx="647700" cy="64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2775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989303"/>
          </a:xfrm>
        </p:spPr>
        <p:txBody>
          <a:bodyPr/>
          <a:lstStyle/>
          <a:p>
            <a:r>
              <a:rPr lang="en-US" dirty="0"/>
              <a:t>Learning Objectives </a:t>
            </a:r>
            <a:r>
              <a:rPr lang="en-US" dirty="0" smtClean="0"/>
              <a:t> </a:t>
            </a:r>
            <a:endParaRPr lang="en-US" dirty="0" smtClean="0">
              <a:cs typeface="Trebuchet MS" pitchFamily="34" charset="0"/>
            </a:endParaRPr>
          </a:p>
        </p:txBody>
      </p:sp>
      <p:sp>
        <p:nvSpPr>
          <p:cNvPr id="30723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Participants will be able to identify the stakeholders involved with monitoring for delayed-onset hearing loss.</a:t>
            </a:r>
          </a:p>
          <a:p>
            <a:endParaRPr lang="en-US" sz="2800" dirty="0"/>
          </a:p>
          <a:p>
            <a:r>
              <a:rPr lang="en-US" sz="2800" dirty="0"/>
              <a:t>Participants will be </a:t>
            </a:r>
            <a:r>
              <a:rPr lang="en-US" sz="2800" dirty="0" smtClean="0"/>
              <a:t>able to explain options for risk monitoring protocols.  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Participants will be able to describe opportunities to engage stakeholders within the monitoring process.   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749493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50" y="1077212"/>
            <a:ext cx="7469337" cy="5066518"/>
          </a:xfrm>
          <a:prstGeom prst="rect">
            <a:avLst/>
          </a:prstGeom>
        </p:spPr>
      </p:pic>
      <p:sp>
        <p:nvSpPr>
          <p:cNvPr id="3" name="Text Box 5"/>
          <p:cNvSpPr txBox="1"/>
          <p:nvPr/>
        </p:nvSpPr>
        <p:spPr>
          <a:xfrm>
            <a:off x="1564241" y="3610471"/>
            <a:ext cx="1552575" cy="619125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43% FAILED newborn hearing screening and had risk indicators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577954" y="1773919"/>
            <a:ext cx="1666875" cy="61912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13% PASSED newborn hearing screening and had risk indicators </a:t>
            </a:r>
          </a:p>
        </p:txBody>
      </p:sp>
      <p:sp>
        <p:nvSpPr>
          <p:cNvPr id="5" name="Text Box 14"/>
          <p:cNvSpPr txBox="1"/>
          <p:nvPr/>
        </p:nvSpPr>
        <p:spPr>
          <a:xfrm>
            <a:off x="5878455" y="2887041"/>
            <a:ext cx="1514475" cy="619125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41% FAILED newborn hearing screening and had NO risk indicators</a:t>
            </a:r>
          </a:p>
        </p:txBody>
      </p:sp>
      <p:sp>
        <p:nvSpPr>
          <p:cNvPr id="6" name="Text Box 13"/>
          <p:cNvSpPr txBox="1"/>
          <p:nvPr/>
        </p:nvSpPr>
        <p:spPr>
          <a:xfrm>
            <a:off x="5162157" y="4539159"/>
            <a:ext cx="1562100" cy="619125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3% PASSED newborn hearing screening and had NO risk indicators</a:t>
            </a:r>
          </a:p>
        </p:txBody>
      </p:sp>
      <p:pic>
        <p:nvPicPr>
          <p:cNvPr id="8" name="Picture 9" descr="untitled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12" y="102868"/>
            <a:ext cx="839629" cy="8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835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2" y="0"/>
            <a:ext cx="6429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5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5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1056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>
                <a:cs typeface="Trebuchet MS" pitchFamily="34" charset="0"/>
              </a:rPr>
              <a:t>REFERENCES</a:t>
            </a:r>
            <a:r>
              <a:rPr lang="en-US" sz="2400" dirty="0" smtClean="0">
                <a:latin typeface="Tw Cen MT" pitchFamily="34" charset="0"/>
                <a:cs typeface="Trebuchet MS" pitchFamily="34" charset="0"/>
              </a:rPr>
              <a:t> </a:t>
            </a:r>
          </a:p>
        </p:txBody>
      </p:sp>
      <p:sp>
        <p:nvSpPr>
          <p:cNvPr id="56323" name="Rectangle 5"/>
          <p:cNvSpPr>
            <a:spLocks noGrp="1"/>
          </p:cNvSpPr>
          <p:nvPr>
            <p:ph idx="1"/>
          </p:nvPr>
        </p:nvSpPr>
        <p:spPr>
          <a:xfrm>
            <a:off x="822960" y="1737360"/>
            <a:ext cx="7543800" cy="44295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2563" indent="-182563" eaLnBrk="1" hangingPunct="1"/>
            <a:endParaRPr lang="en-US" sz="1600" dirty="0" smtClean="0"/>
          </a:p>
          <a:p>
            <a:pPr marL="182563" indent="-182563" eaLnBrk="1" hangingPunct="1"/>
            <a:r>
              <a:rPr lang="en-US" sz="1600" dirty="0" smtClean="0"/>
              <a:t>Hi-Track data from Idaho Sound Beginnings Program (2007-2017). </a:t>
            </a:r>
          </a:p>
          <a:p>
            <a:pPr marL="182563" indent="-182563" eaLnBrk="1" hangingPunct="1"/>
            <a:r>
              <a:rPr lang="en-US" sz="1600" dirty="0" smtClean="0"/>
              <a:t>Joint Committee on Infant Hearing (2007).  Year 2007 Position Statement:  Principles and Guidelines for Early Hearing Detection and Invention Programs.  </a:t>
            </a:r>
            <a:r>
              <a:rPr lang="en-US" sz="1600" i="1" dirty="0" smtClean="0"/>
              <a:t>Pediatrics</a:t>
            </a:r>
            <a:r>
              <a:rPr lang="en-US" sz="1600" u="sng" dirty="0" smtClean="0"/>
              <a:t>, </a:t>
            </a:r>
            <a:r>
              <a:rPr lang="en-US" sz="1600" i="1" dirty="0" smtClean="0"/>
              <a:t>120</a:t>
            </a:r>
            <a:r>
              <a:rPr lang="en-US" sz="1600" dirty="0" smtClean="0"/>
              <a:t>: 898-921.  </a:t>
            </a:r>
          </a:p>
          <a:p>
            <a:pPr marL="182563" indent="-182563" eaLnBrk="1" hangingPunct="1"/>
            <a:r>
              <a:rPr lang="en-US" sz="1600" dirty="0" smtClean="0"/>
              <a:t>Stich-</a:t>
            </a:r>
            <a:r>
              <a:rPr lang="en-US" sz="1600" dirty="0" err="1" smtClean="0"/>
              <a:t>Hennen</a:t>
            </a:r>
            <a:r>
              <a:rPr lang="en-US" sz="1600" dirty="0" smtClean="0"/>
              <a:t>, J. &amp; Bargen, G. (2017a). </a:t>
            </a:r>
            <a:r>
              <a:rPr lang="en-US" sz="1600" i="1" dirty="0" smtClean="0"/>
              <a:t>Survey of EHDI programs risk indicator monitoring.  </a:t>
            </a:r>
            <a:r>
              <a:rPr lang="en-US" sz="1600" dirty="0" smtClean="0"/>
              <a:t>(Unpublished research survey). St. Luke’s Idaho Elks Hearing and Balance Centers &amp; Idaho State University, Meridian, ID. </a:t>
            </a:r>
          </a:p>
          <a:p>
            <a:pPr marL="182563" indent="-182563" eaLnBrk="1" hangingPunct="1"/>
            <a:r>
              <a:rPr lang="en-US" sz="1600" dirty="0" smtClean="0"/>
              <a:t>Stich-</a:t>
            </a:r>
            <a:r>
              <a:rPr lang="en-US" sz="1600" dirty="0" err="1" smtClean="0"/>
              <a:t>Hennen</a:t>
            </a:r>
            <a:r>
              <a:rPr lang="en-US" sz="1600" dirty="0" smtClean="0"/>
              <a:t>, J. &amp; Bargen, G. (2017, February). </a:t>
            </a:r>
            <a:r>
              <a:rPr lang="en-US" sz="1600" i="1" dirty="0" smtClean="0"/>
              <a:t>EHDI programs </a:t>
            </a:r>
            <a:r>
              <a:rPr lang="en-US" sz="1600" i="1" dirty="0"/>
              <a:t>r</a:t>
            </a:r>
            <a:r>
              <a:rPr lang="en-US" sz="1600" i="1" dirty="0" smtClean="0"/>
              <a:t>isk indicator monitoring practices</a:t>
            </a:r>
            <a:r>
              <a:rPr lang="en-US" sz="1600" dirty="0" smtClean="0"/>
              <a:t>. Podium presentation at the EHDI Annual Meeting, Atlanta, GA. </a:t>
            </a:r>
          </a:p>
          <a:p>
            <a:pPr marL="182563" indent="-182563"/>
            <a:r>
              <a:rPr lang="en-US" sz="1600" dirty="0" smtClean="0"/>
              <a:t>Stich-</a:t>
            </a:r>
            <a:r>
              <a:rPr lang="en-US" sz="1600" dirty="0" err="1" smtClean="0"/>
              <a:t>Hennen</a:t>
            </a:r>
            <a:r>
              <a:rPr lang="en-US" sz="1600" dirty="0" smtClean="0"/>
              <a:t>, J. &amp; Bargen, G. (2015</a:t>
            </a:r>
            <a:r>
              <a:rPr lang="en-US" sz="1600" dirty="0"/>
              <a:t>). Risk monitoring for </a:t>
            </a:r>
            <a:r>
              <a:rPr lang="en-US" sz="1600" dirty="0" smtClean="0"/>
              <a:t>delayed-onset </a:t>
            </a:r>
            <a:r>
              <a:rPr lang="en-US" sz="1600" dirty="0"/>
              <a:t>hearing loss. </a:t>
            </a:r>
            <a:r>
              <a:rPr lang="en-US" sz="1600" dirty="0" smtClean="0"/>
              <a:t>In L. R. </a:t>
            </a:r>
            <a:r>
              <a:rPr lang="en-US" sz="1600" dirty="0" err="1" smtClean="0"/>
              <a:t>Schmeltz</a:t>
            </a:r>
            <a:r>
              <a:rPr lang="en-US" sz="1600" dirty="0" smtClean="0"/>
              <a:t> (Ed.) </a:t>
            </a:r>
            <a:r>
              <a:rPr lang="en-US" sz="1600" i="1" dirty="0" smtClean="0"/>
              <a:t>The NCHAM book, </a:t>
            </a:r>
            <a:r>
              <a:rPr lang="en-US" sz="1600" dirty="0" smtClean="0"/>
              <a:t>Chapter 10</a:t>
            </a:r>
            <a:r>
              <a:rPr lang="en-US" sz="1600" i="1" dirty="0"/>
              <a:t>.</a:t>
            </a:r>
            <a:endParaRPr lang="en-US" sz="1600" dirty="0" smtClean="0"/>
          </a:p>
          <a:p>
            <a:pPr marL="182563" indent="-182563" eaLnBrk="1" hangingPunct="1"/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9787229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rebuchet MS" pitchFamily="34" charset="0"/>
              </a:rPr>
              <a:t>Goals of risk monitoring program </a:t>
            </a:r>
          </a:p>
        </p:txBody>
      </p:sp>
      <p:sp>
        <p:nvSpPr>
          <p:cNvPr id="3072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Identify infants and children at risk for delayed onset or progressive hearing loss</a:t>
            </a:r>
          </a:p>
          <a:p>
            <a:endParaRPr lang="en-US" sz="2800" dirty="0" smtClean="0"/>
          </a:p>
          <a:p>
            <a:r>
              <a:rPr lang="en-US" sz="2800" dirty="0" smtClean="0"/>
              <a:t>Timely diagnostic assessments from a pediatric audiologist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Maintain a monitoring and tracking system in the state EHDI data management system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73796" y="5792801"/>
            <a:ext cx="22453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EHDI eBook,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879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552450" y="1531088"/>
            <a:ext cx="8045640" cy="463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Purpose of survey development: determine if EHDI programs across US and Canada monitor and track risk indicators for congenital or delayed-onset hearing loss</a:t>
            </a:r>
          </a:p>
          <a:p>
            <a:r>
              <a:rPr lang="en-US" sz="2400" dirty="0" smtClean="0"/>
              <a:t>Data </a:t>
            </a:r>
            <a:r>
              <a:rPr lang="en-US" sz="2400" dirty="0"/>
              <a:t>collected from October 2016-January 2017</a:t>
            </a:r>
          </a:p>
          <a:p>
            <a:r>
              <a:rPr lang="en-US" sz="2400" dirty="0"/>
              <a:t>Survey sent to:</a:t>
            </a:r>
          </a:p>
          <a:p>
            <a:pPr lvl="1"/>
            <a:r>
              <a:rPr lang="en-US" sz="2000" dirty="0"/>
              <a:t>66 EHDI coordinators across United States</a:t>
            </a:r>
          </a:p>
          <a:p>
            <a:pPr lvl="1"/>
            <a:r>
              <a:rPr lang="en-US" sz="2000" dirty="0"/>
              <a:t>Unknown number across Canada (</a:t>
            </a:r>
            <a:r>
              <a:rPr lang="en-US" sz="2000" i="1" dirty="0"/>
              <a:t>11 territories</a:t>
            </a:r>
            <a:r>
              <a:rPr lang="en-US" sz="2000" dirty="0"/>
              <a:t>)</a:t>
            </a:r>
          </a:p>
          <a:p>
            <a:r>
              <a:rPr lang="en-US" sz="2400" dirty="0"/>
              <a:t>42 responses received </a:t>
            </a:r>
          </a:p>
          <a:p>
            <a:pPr lvl="1"/>
            <a:r>
              <a:rPr lang="en-US" sz="2000" dirty="0"/>
              <a:t>37 from US (response rate of 56.1%)</a:t>
            </a:r>
          </a:p>
          <a:p>
            <a:pPr lvl="1"/>
            <a:r>
              <a:rPr lang="en-US" sz="2000" dirty="0"/>
              <a:t>5 from Canada (response rate of 45.5</a:t>
            </a:r>
            <a:r>
              <a:rPr lang="en-US" sz="2000" dirty="0" smtClean="0"/>
              <a:t>%)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23014" y="398389"/>
            <a:ext cx="7269163" cy="14192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latin typeface="Calibri Light"/>
              </a:rPr>
              <a:t>EHDI program survey </a:t>
            </a:r>
            <a:br>
              <a:rPr lang="en-US" dirty="0">
                <a:latin typeface="Calibri Light"/>
              </a:rPr>
            </a:br>
            <a:endParaRPr lang="en-US" dirty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4513" y="5684428"/>
            <a:ext cx="31427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Stich-Hennen &amp; Bargen, 2017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18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00061275"/>
              </p:ext>
            </p:extLst>
          </p:nvPr>
        </p:nvGraphicFramePr>
        <p:xfrm>
          <a:off x="1267020" y="1647862"/>
          <a:ext cx="644683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83617" y="366454"/>
            <a:ext cx="7086600" cy="10683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b="1" dirty="0" smtClean="0"/>
              <a:t>EHDI </a:t>
            </a:r>
            <a:r>
              <a:rPr lang="en-US" sz="2800" b="1" dirty="0"/>
              <a:t>program monitor risk indicators for delayed-onset and/or progressive hearing </a:t>
            </a:r>
            <a:r>
              <a:rPr lang="en-US" sz="2800" b="1" dirty="0" smtClean="0"/>
              <a:t>loss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68286" y="6053760"/>
            <a:ext cx="31427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Stich-Hennen &amp; Bargen, 2017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10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</a:t>
            </a:r>
            <a:r>
              <a:rPr lang="en-US" sz="3600" dirty="0" smtClean="0"/>
              <a:t>dentify </a:t>
            </a:r>
            <a:r>
              <a:rPr lang="en-US" sz="3600" dirty="0"/>
              <a:t>the </a:t>
            </a:r>
            <a:r>
              <a:rPr lang="en-US" sz="3600" dirty="0" smtClean="0"/>
              <a:t>stakeholders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492421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94509936"/>
              </p:ext>
            </p:extLst>
          </p:nvPr>
        </p:nvGraphicFramePr>
        <p:xfrm>
          <a:off x="726721" y="1801504"/>
          <a:ext cx="7696200" cy="469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144379" y="517176"/>
            <a:ext cx="8860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Risk Monitoring Program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1947" y="5684428"/>
            <a:ext cx="22453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EHDI eBook,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613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1"/>
          <p:cNvSpPr>
            <a:spLocks noGrp="1"/>
          </p:cNvSpPr>
          <p:nvPr>
            <p:ph idx="4294967295"/>
          </p:nvPr>
        </p:nvSpPr>
        <p:spPr>
          <a:xfrm>
            <a:off x="449942" y="1771650"/>
            <a:ext cx="8229600" cy="384787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Identify infants who have 1 or more risk indicators 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Provide family with referral to pediatric audiology clinic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Provide family with information about risk indicators </a:t>
            </a:r>
          </a:p>
          <a:p>
            <a:r>
              <a:rPr lang="en-US" sz="2400" dirty="0"/>
              <a:t>Provide medical home information regarding risk indicator referral 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Report infants with risk indicators to state EHDI program </a:t>
            </a:r>
          </a:p>
          <a:p>
            <a:endParaRPr lang="en-US" sz="2000" dirty="0"/>
          </a:p>
        </p:txBody>
      </p:sp>
      <p:sp>
        <p:nvSpPr>
          <p:cNvPr id="30722" name="Rectangle 6"/>
          <p:cNvSpPr>
            <a:spLocks noGrp="1"/>
          </p:cNvSpPr>
          <p:nvPr>
            <p:ph type="title" idx="4294967295"/>
          </p:nvPr>
        </p:nvSpPr>
        <p:spPr>
          <a:xfrm>
            <a:off x="430892" y="247650"/>
            <a:ext cx="8229600" cy="1524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cs typeface="Trebuchet MS" pitchFamily="34" charset="0"/>
              </a:rPr>
              <a:t>Birthing Hospital/Birthing Center </a:t>
            </a:r>
            <a:r>
              <a:rPr lang="en-US" dirty="0">
                <a:cs typeface="Trebuchet MS" pitchFamily="34" charset="0"/>
              </a:rPr>
              <a:t>roles: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1947" y="5684428"/>
            <a:ext cx="22453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EHDI eBook,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6675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4034</TotalTime>
  <Words>924</Words>
  <Application>Microsoft Office PowerPoint</Application>
  <PresentationFormat>On-screen Show (4:3)</PresentationFormat>
  <Paragraphs>154</Paragraphs>
  <Slides>32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 Unicode MS</vt:lpstr>
      <vt:lpstr>Arial</vt:lpstr>
      <vt:lpstr>Calibri</vt:lpstr>
      <vt:lpstr>Calibri Light</vt:lpstr>
      <vt:lpstr>Helvetica</vt:lpstr>
      <vt:lpstr>Times New Roman</vt:lpstr>
      <vt:lpstr>Trebuchet MS</vt:lpstr>
      <vt:lpstr>Tw Cen MT</vt:lpstr>
      <vt:lpstr>Wingdings 2</vt:lpstr>
      <vt:lpstr>Retrospect</vt:lpstr>
      <vt:lpstr>  How to Engage EHDI Stakeholders in Monitoring Programs for Risk Indicators</vt:lpstr>
      <vt:lpstr>Disclaimer </vt:lpstr>
      <vt:lpstr>Learning Objectives  </vt:lpstr>
      <vt:lpstr>Goals of risk monitoring program </vt:lpstr>
      <vt:lpstr>EHDI program survey  </vt:lpstr>
      <vt:lpstr>EHDI program monitor risk indicators for delayed-onset and/or progressive hearing loss</vt:lpstr>
      <vt:lpstr>Identify the stakeholders</vt:lpstr>
      <vt:lpstr>PowerPoint Presentation</vt:lpstr>
      <vt:lpstr>Birthing Hospital/Birthing Center roles: </vt:lpstr>
      <vt:lpstr>Medical home roles: </vt:lpstr>
      <vt:lpstr>Pediatric audiology center roles: </vt:lpstr>
      <vt:lpstr>State EHDI program roles: </vt:lpstr>
      <vt:lpstr>Risk monitoring protocols   </vt:lpstr>
      <vt:lpstr>Which risk indicators does your EHDI program monitor?</vt:lpstr>
      <vt:lpstr>Do you provide state audiology clinics with guidelines for monitoring risk indicators for delayed-onset and/or progressive hearing loss (i.e. when to test, which risk indicators to monitor, how long to monitor)?</vt:lpstr>
      <vt:lpstr>2007 JCIH Position Statement</vt:lpstr>
      <vt:lpstr>PowerPoint Presentation</vt:lpstr>
      <vt:lpstr>Opportunities to engage stakeholders </vt:lpstr>
      <vt:lpstr>Ideas to engage stakeholders</vt:lpstr>
      <vt:lpstr>Who needs referral?? </vt:lpstr>
      <vt:lpstr>What do we tell the family??</vt:lpstr>
      <vt:lpstr>PowerPoint Presentation</vt:lpstr>
      <vt:lpstr>Risk indicator letters </vt:lpstr>
      <vt:lpstr>How do we find audiologists? </vt:lpstr>
      <vt:lpstr>Provide guidance for testing </vt:lpstr>
      <vt:lpstr>Quick and easy reporting opportunities  </vt:lpstr>
      <vt:lpstr>Use of data management system</vt:lpstr>
      <vt:lpstr>PowerPoint Presentation</vt:lpstr>
      <vt:lpstr>PowerPoint Presentation</vt:lpstr>
      <vt:lpstr>PowerPoint Presentation</vt:lpstr>
      <vt:lpstr>PowerPoint Presentation</vt:lpstr>
      <vt:lpstr>REFERENCES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Randy</dc:creator>
  <cp:lastModifiedBy>Stich-Hennen, Jessica</cp:lastModifiedBy>
  <cp:revision>535</cp:revision>
  <cp:lastPrinted>2018-02-26T17:37:46Z</cp:lastPrinted>
  <dcterms:created xsi:type="dcterms:W3CDTF">2012-02-27T15:43:33Z</dcterms:created>
  <dcterms:modified xsi:type="dcterms:W3CDTF">2018-02-27T22:01:31Z</dcterms:modified>
</cp:coreProperties>
</file>