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9" r:id="rId2"/>
    <p:sldId id="260" r:id="rId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B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61" autoAdjust="0"/>
  </p:normalViewPr>
  <p:slideViewPr>
    <p:cSldViewPr snapToGrid="0" snapToObjects="1">
      <p:cViewPr>
        <p:scale>
          <a:sx n="150" d="100"/>
          <a:sy n="150" d="100"/>
        </p:scale>
        <p:origin x="-1528" y="-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5F192-CEE2-F440-BB03-FE2F17C367E1}" type="datetimeFigureOut">
              <a:rPr lang="en-US" smtClean="0"/>
              <a:t>2/28/19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F04F9-3118-0C4B-AFFF-5F674F354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99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/>
          <a:lstStyle/>
          <a:p>
            <a:fld id="{D2157FBA-8A71-184C-AEF7-B2BB2BEED4A9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/>
          <a:lstStyle/>
          <a:p>
            <a:fld id="{D2173F36-2AF4-4C4D-BB1E-18BF44B60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86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/>
          <a:lstStyle/>
          <a:p>
            <a:fld id="{D2157FBA-8A71-184C-AEF7-B2BB2BEED4A9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/>
          <a:lstStyle/>
          <a:p>
            <a:fld id="{D2173F36-2AF4-4C4D-BB1E-18BF44B60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5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7"/>
            <a:ext cx="1543050" cy="780203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7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/>
          <a:lstStyle/>
          <a:p>
            <a:fld id="{D2157FBA-8A71-184C-AEF7-B2BB2BEED4A9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/>
          <a:lstStyle/>
          <a:p>
            <a:fld id="{D2173F36-2AF4-4C4D-BB1E-18BF44B60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95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5" y="1596710"/>
            <a:ext cx="6280246" cy="6034617"/>
          </a:xfrm>
        </p:spPr>
        <p:txBody>
          <a:bodyPr/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C21"/>
              </a:buClr>
              <a:buSzTx/>
              <a:buFont typeface="Wingdings 2" charset="2"/>
              <a:buChar char="¡"/>
              <a:tabLst/>
              <a:defRPr sz="1200" b="1">
                <a:latin typeface="Arial"/>
                <a:cs typeface="Arial"/>
              </a:defRPr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C21"/>
              </a:buClr>
              <a:buSzTx/>
              <a:buFont typeface="Wingdings 2" charset="2"/>
              <a:buChar char="¡"/>
              <a:tabLst/>
              <a:defRPr sz="1200">
                <a:latin typeface="Arial"/>
                <a:cs typeface="Arial"/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C21"/>
              </a:buClr>
              <a:buSzTx/>
              <a:buFont typeface="Wingdings 2" charset="2"/>
              <a:buChar char="¡"/>
              <a:tabLst/>
              <a:defRPr sz="1200">
                <a:latin typeface="Arial"/>
                <a:cs typeface="Arial"/>
              </a:defRPr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C21"/>
              </a:buClr>
              <a:buSzTx/>
              <a:buFont typeface="Wingdings 2" charset="2"/>
              <a:buChar char="¡"/>
              <a:tabLst/>
              <a:defRPr sz="1200">
                <a:latin typeface="Arial"/>
                <a:cs typeface="Arial"/>
              </a:defRPr>
            </a:lvl4pPr>
            <a:lvl5pPr marL="91440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C21"/>
              </a:buClr>
              <a:buSzTx/>
              <a:buFont typeface="Wingdings 2" charset="2"/>
              <a:buNone/>
              <a:tabLst/>
              <a:defRPr sz="1200">
                <a:latin typeface="Arial"/>
                <a:cs typeface="Arial"/>
              </a:defRPr>
            </a:lvl5pPr>
          </a:lstStyle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charset="2"/>
              <a:buChar char="¡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to edit Master text styles</a:t>
            </a:r>
          </a:p>
          <a:p>
            <a:pPr marL="4572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charset="2"/>
              <a:buChar char="¡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Second level</a:t>
            </a:r>
          </a:p>
          <a:p>
            <a:pPr marL="6858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charset="2"/>
              <a:buChar char="¡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Third level</a:t>
            </a:r>
          </a:p>
          <a:p>
            <a:pPr marL="914400" marR="0" lvl="3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charset="2"/>
              <a:buChar char="¡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Fourth level</a:t>
            </a:r>
          </a:p>
          <a:p>
            <a:pPr marL="1143000" marR="0" lvl="4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charset="2"/>
              <a:buChar char="¡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Fifth level</a:t>
            </a:r>
          </a:p>
          <a:p>
            <a:pPr marL="1143000" marR="0" lvl="4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charset="2"/>
              <a:buChar char="¡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" y="8913857"/>
            <a:ext cx="6857998" cy="292873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>
                <a:latin typeface="Arial"/>
                <a:cs typeface="Arial"/>
              </a:rPr>
              <a:t>© 1977-2013 University of Washington. All rights reserved.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 hasCustomPrompt="1"/>
          </p:nvPr>
        </p:nvSpPr>
        <p:spPr>
          <a:xfrm>
            <a:off x="11205" y="7794383"/>
            <a:ext cx="4332984" cy="496879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C21"/>
              </a:buClr>
              <a:buSzTx/>
              <a:buFont typeface="Wingdings 2" charset="2"/>
              <a:buNone/>
              <a:tabLst/>
              <a:defRPr sz="1200" b="1">
                <a:latin typeface="Arial"/>
                <a:cs typeface="Arial"/>
              </a:defRPr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C21"/>
              </a:buClr>
              <a:buSzTx/>
              <a:buFont typeface="Wingdings 2" charset="2"/>
              <a:buChar char="¡"/>
              <a:tabLst/>
              <a:defRPr sz="1200">
                <a:latin typeface="Arial"/>
                <a:cs typeface="Arial"/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C21"/>
              </a:buClr>
              <a:buSzTx/>
              <a:buFont typeface="Wingdings 2" charset="2"/>
              <a:buChar char="¡"/>
              <a:tabLst/>
              <a:defRPr sz="1200">
                <a:latin typeface="Arial"/>
                <a:cs typeface="Arial"/>
              </a:defRPr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C21"/>
              </a:buClr>
              <a:buSzTx/>
              <a:buFont typeface="Wingdings 2" charset="2"/>
              <a:buChar char="¡"/>
              <a:tabLst/>
              <a:defRPr sz="1200">
                <a:latin typeface="Arial"/>
                <a:cs typeface="Arial"/>
              </a:defRPr>
            </a:lvl4pPr>
            <a:lvl5pPr marL="91440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C21"/>
              </a:buClr>
              <a:buSzTx/>
              <a:buFont typeface="Wingdings 2" charset="2"/>
              <a:buNone/>
              <a:tabLst/>
              <a:defRPr sz="1200">
                <a:latin typeface="Arial"/>
                <a:cs typeface="Arial"/>
              </a:defRPr>
            </a:lvl5pPr>
          </a:lstStyle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charset="2"/>
              <a:buChar char="¡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66904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/>
          <a:lstStyle/>
          <a:p>
            <a:fld id="{D2157FBA-8A71-184C-AEF7-B2BB2BEED4A9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/>
          <a:lstStyle/>
          <a:p>
            <a:fld id="{D2173F36-2AF4-4C4D-BB1E-18BF44B60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0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3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3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/>
          <a:lstStyle/>
          <a:p>
            <a:fld id="{D2157FBA-8A71-184C-AEF7-B2BB2BEED4A9}" type="datetimeFigureOut">
              <a:rPr lang="en-US" smtClean="0"/>
              <a:t>2/28/19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/>
          <a:lstStyle/>
          <a:p>
            <a:fld id="{D2173F36-2AF4-4C4D-BB1E-18BF44B60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1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/>
          <a:lstStyle/>
          <a:p>
            <a:fld id="{D2157FBA-8A71-184C-AEF7-B2BB2BEED4A9}" type="datetimeFigureOut">
              <a:rPr lang="en-US" smtClean="0"/>
              <a:t>2/28/19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/>
          <a:lstStyle/>
          <a:p>
            <a:fld id="{D2173F36-2AF4-4C4D-BB1E-18BF44B60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00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/>
          <a:lstStyle/>
          <a:p>
            <a:fld id="{D2157FBA-8A71-184C-AEF7-B2BB2BEED4A9}" type="datetimeFigureOut">
              <a:rPr lang="en-US" smtClean="0"/>
              <a:t>2/28/19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/>
          <a:lstStyle/>
          <a:p>
            <a:fld id="{D2173F36-2AF4-4C4D-BB1E-18BF44B60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45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/>
          <a:lstStyle/>
          <a:p>
            <a:fld id="{D2157FBA-8A71-184C-AEF7-B2BB2BEED4A9}" type="datetimeFigureOut">
              <a:rPr lang="en-US" smtClean="0"/>
              <a:t>2/28/19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/>
          <a:lstStyle/>
          <a:p>
            <a:fld id="{D2173F36-2AF4-4C4D-BB1E-18BF44B60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4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/>
          <a:lstStyle/>
          <a:p>
            <a:fld id="{D2157FBA-8A71-184C-AEF7-B2BB2BEED4A9}" type="datetimeFigureOut">
              <a:rPr lang="en-US" smtClean="0"/>
              <a:t>2/28/19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/>
          <a:lstStyle/>
          <a:p>
            <a:fld id="{D2173F36-2AF4-4C4D-BB1E-18BF44B60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35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2"/>
            <a:ext cx="4114800" cy="7556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3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/>
          <a:lstStyle/>
          <a:p>
            <a:fld id="{D2157FBA-8A71-184C-AEF7-B2BB2BEED4A9}" type="datetimeFigureOut">
              <a:rPr lang="en-US" smtClean="0"/>
              <a:t>2/28/19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/>
          <a:lstStyle/>
          <a:p>
            <a:fld id="{D2173F36-2AF4-4C4D-BB1E-18BF44B60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2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0" y="1587849"/>
            <a:ext cx="5430047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charset="2"/>
              <a:buChar char="¡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" y="8847511"/>
            <a:ext cx="6857998" cy="292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latin typeface="Arial"/>
                <a:cs typeface="Arial"/>
              </a:rPr>
              <a:t>© 1977-2013 University of Washington. All rights reserved.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Rectangle 6"/>
          <p:cNvSpPr>
            <a:spLocks/>
          </p:cNvSpPr>
          <p:nvPr userDrawn="1"/>
        </p:nvSpPr>
        <p:spPr>
          <a:xfrm>
            <a:off x="0" y="-965"/>
            <a:ext cx="6858000" cy="11954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srgbClr val="465E9C">
                  <a:lumMod val="75000"/>
                </a:srgbClr>
              </a:solidFill>
              <a:latin typeface="Century Gothic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832861"/>
            <a:ext cx="6858000" cy="0"/>
          </a:xfrm>
          <a:prstGeom prst="line">
            <a:avLst/>
          </a:prstGeom>
          <a:ln>
            <a:solidFill>
              <a:srgbClr val="FFBC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2521823" y="272918"/>
            <a:ext cx="432771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 dirty="0" smtClean="0">
                <a:solidFill>
                  <a:schemeClr val="bg1"/>
                </a:solidFill>
                <a:latin typeface="+mn-lt"/>
                <a:cs typeface="Montserrat"/>
              </a:rPr>
              <a:t>Our mission is to foster inclusive and accessible communities through communication, advocacy, and education.</a:t>
            </a:r>
            <a:endParaRPr lang="en-US" sz="1200" b="0" i="1" dirty="0" smtClean="0">
              <a:solidFill>
                <a:schemeClr val="bg1"/>
              </a:solidFill>
              <a:latin typeface="+mn-lt"/>
              <a:cs typeface="Montserrat"/>
            </a:endParaRPr>
          </a:p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0" dirty="0" err="1" smtClean="0">
                <a:solidFill>
                  <a:schemeClr val="bg1"/>
                </a:solidFill>
                <a:latin typeface="Arial"/>
                <a:cs typeface="Arial"/>
              </a:rPr>
              <a:t>HSDC.org</a:t>
            </a:r>
            <a:endParaRPr lang="en-US" sz="1600" b="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"/>
          </p:nvPr>
        </p:nvSpPr>
        <p:spPr>
          <a:xfrm>
            <a:off x="237938" y="7866411"/>
            <a:ext cx="1600200" cy="48683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pic>
        <p:nvPicPr>
          <p:cNvPr id="11" name="Picture 10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7" t="18056" r="12534" b="21388"/>
          <a:stretch>
            <a:fillRect/>
          </a:stretch>
        </p:blipFill>
        <p:spPr bwMode="auto">
          <a:xfrm>
            <a:off x="67730" y="39087"/>
            <a:ext cx="2514600" cy="11046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884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Wingdings 2" charset="2"/>
        <a:buChar char="¡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12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9" Type="http://schemas.openxmlformats.org/officeDocument/2006/relationships/hyperlink" Target="http://www.parentmap.com/article/earliest-learning-latest-findings-in-baby-brain-science" TargetMode="External"/><Relationship Id="rId10" Type="http://schemas.openxmlformats.org/officeDocument/2006/relationships/image" Target="../media/image9.png"/><Relationship Id="rId11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1419" y="2980260"/>
            <a:ext cx="1676783" cy="4563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2208" y="1159927"/>
            <a:ext cx="6205742" cy="85219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Examples of Basic Baby </a:t>
            </a:r>
            <a:r>
              <a:rPr lang="en-US" sz="2400" dirty="0" smtClean="0"/>
              <a:t>Signs</a:t>
            </a:r>
          </a:p>
          <a:p>
            <a:r>
              <a:rPr lang="en-US" sz="1200" dirty="0" smtClean="0"/>
              <a:t>*Courtesy of </a:t>
            </a:r>
            <a:r>
              <a:rPr lang="en-US" sz="1200" dirty="0" err="1" smtClean="0"/>
              <a:t>babysignlanguage.com</a:t>
            </a:r>
            <a:endParaRPr lang="en-US" sz="12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628650" y="1803395"/>
            <a:ext cx="5662801" cy="5400200"/>
            <a:chOff x="628650" y="1921933"/>
            <a:chExt cx="5662801" cy="5400200"/>
          </a:xfrm>
        </p:grpSpPr>
        <p:sp>
          <p:nvSpPr>
            <p:cNvPr id="14" name="TextBox 13"/>
            <p:cNvSpPr txBox="1"/>
            <p:nvPr/>
          </p:nvSpPr>
          <p:spPr>
            <a:xfrm>
              <a:off x="1115482" y="3175001"/>
              <a:ext cx="108585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Eat/Food</a:t>
              </a:r>
              <a:endParaRPr lang="en-US" sz="14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74952" y="5706534"/>
              <a:ext cx="1341968" cy="126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43200" y="1998133"/>
              <a:ext cx="1371600" cy="1176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48107" y="5706534"/>
              <a:ext cx="1437640" cy="1227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86050" y="3826933"/>
              <a:ext cx="14859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/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8650" y="5706534"/>
              <a:ext cx="1277303" cy="126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/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48107" y="3894666"/>
              <a:ext cx="1384300" cy="1151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sleep.jpg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4673600" y="1921933"/>
              <a:ext cx="1617851" cy="125306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60973" y="5173133"/>
              <a:ext cx="1085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All Done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2953" y="7007400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Mother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56467" y="5164666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Father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69683" y="7007400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Milk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69683" y="3285068"/>
              <a:ext cx="1085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Hungry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32257" y="3285068"/>
              <a:ext cx="11959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Sleep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32257" y="5173133"/>
              <a:ext cx="12001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Diaper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26000" y="7014356"/>
              <a:ext cx="13021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More/Again</a:t>
              </a:r>
              <a:endParaRPr lang="en-US" sz="1400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457200" y="7395714"/>
            <a:ext cx="60007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 smtClean="0"/>
              <a:t>Additional Resources</a:t>
            </a:r>
            <a:endParaRPr lang="en-US" sz="1400" b="1" dirty="0" smtClean="0">
              <a:hlinkClick r:id="rId9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University of Washington: </a:t>
            </a:r>
          </a:p>
          <a:p>
            <a:pPr lvl="1"/>
            <a:r>
              <a:rPr lang="en-US" sz="1100" dirty="0" err="1"/>
              <a:t>i</a:t>
            </a:r>
            <a:r>
              <a:rPr lang="en-US" sz="1100" dirty="0" err="1" smtClean="0"/>
              <a:t>labs.uw.edu</a:t>
            </a:r>
            <a:r>
              <a:rPr lang="en-US" sz="1100" dirty="0" smtClean="0"/>
              <a:t>/outreach-education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Visual </a:t>
            </a:r>
            <a:r>
              <a:rPr lang="en-US" sz="1200" dirty="0"/>
              <a:t>Language and Visual </a:t>
            </a:r>
            <a:r>
              <a:rPr lang="en-US" sz="1200" dirty="0" smtClean="0"/>
              <a:t>Learning </a:t>
            </a:r>
            <a:r>
              <a:rPr lang="en-US" sz="1200" dirty="0"/>
              <a:t>(VL2) is part of the Science of Learning Center at </a:t>
            </a:r>
            <a:r>
              <a:rPr lang="en-US" sz="1200" dirty="0" smtClean="0"/>
              <a:t>Gallaudet University. Excellent research briefs for educators and parents: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http</a:t>
            </a:r>
            <a:r>
              <a:rPr lang="en-US" sz="1200" dirty="0"/>
              <a:t>://www3.gallaudet.edu/clerc-center/info-to-go/asl/summary-vl2-research-briefs.html</a:t>
            </a:r>
            <a:endParaRPr lang="en-US" sz="1100" dirty="0" smtClean="0"/>
          </a:p>
          <a:p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457200" y="7401330"/>
            <a:ext cx="6000750" cy="1488604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57200" y="7699360"/>
            <a:ext cx="6000750" cy="0"/>
          </a:xfrm>
          <a:prstGeom prst="line">
            <a:avLst/>
          </a:prstGeom>
          <a:ln w="12700" cmpd="sng">
            <a:solidFill>
              <a:srgbClr val="FFBC2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Screen Shot 2019-02-28 at 7.47.37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33" y="1879595"/>
            <a:ext cx="1784532" cy="1176868"/>
          </a:xfrm>
          <a:prstGeom prst="rect">
            <a:avLst/>
          </a:prstGeom>
        </p:spPr>
      </p:pic>
      <p:pic>
        <p:nvPicPr>
          <p:cNvPr id="28" name="Picture 27" descr="images.jpe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7" y="3745254"/>
            <a:ext cx="2149780" cy="117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1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3546204" y="5940445"/>
            <a:ext cx="3248296" cy="29354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33315" y="3988833"/>
            <a:ext cx="3232413" cy="48888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1205" y="2892110"/>
            <a:ext cx="6280246" cy="6034617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US" sz="1100" dirty="0" smtClean="0">
                <a:solidFill>
                  <a:srgbClr val="1F497D"/>
                </a:solidFill>
                <a:latin typeface="Montserrat"/>
                <a:cs typeface="Montserrat"/>
              </a:rPr>
              <a:t>Bilingual: </a:t>
            </a:r>
            <a:r>
              <a:rPr lang="en-US" sz="1100" b="0" dirty="0" smtClean="0">
                <a:solidFill>
                  <a:srgbClr val="1F497D"/>
                </a:solidFill>
                <a:latin typeface="Montserrat"/>
                <a:cs typeface="Montserrat"/>
              </a:rPr>
              <a:t>the development and use of two or more languages </a:t>
            </a:r>
          </a:p>
          <a:p>
            <a:pPr>
              <a:spcAft>
                <a:spcPts val="300"/>
              </a:spcAft>
            </a:pPr>
            <a:r>
              <a:rPr lang="en-US" sz="1100" dirty="0">
                <a:solidFill>
                  <a:srgbClr val="1F497D"/>
                </a:solidFill>
                <a:latin typeface="Montserrat"/>
                <a:cs typeface="Montserrat"/>
              </a:rPr>
              <a:t>Bimodal: </a:t>
            </a:r>
            <a:r>
              <a:rPr lang="en-US" sz="1100" b="0" dirty="0">
                <a:solidFill>
                  <a:srgbClr val="1F497D"/>
                </a:solidFill>
                <a:latin typeface="Montserrat"/>
                <a:cs typeface="Montserrat"/>
              </a:rPr>
              <a:t>the development and use of language in more than one medium</a:t>
            </a:r>
          </a:p>
          <a:p>
            <a:pPr lvl="1">
              <a:spcAft>
                <a:spcPts val="300"/>
              </a:spcAft>
            </a:pPr>
            <a:r>
              <a:rPr lang="en-US" sz="1100" dirty="0">
                <a:solidFill>
                  <a:srgbClr val="1F497D"/>
                </a:solidFill>
                <a:latin typeface="Montserrat"/>
                <a:cs typeface="Montserrat"/>
              </a:rPr>
              <a:t>ASL is a signed language; English is a spoken and written language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811" y="1233212"/>
            <a:ext cx="694029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kern="1200" dirty="0" smtClean="0">
                <a:latin typeface="Montserrat"/>
                <a:cs typeface="Montserrat"/>
              </a:rPr>
              <a:t>Parent-Infant Program (PIP) and The Rosen Family Preschool</a:t>
            </a:r>
            <a:endParaRPr lang="en-US" sz="1700" kern="1200" dirty="0">
              <a:latin typeface="Montserrat"/>
              <a:cs typeface="Montserrat"/>
            </a:endParaRPr>
          </a:p>
        </p:txBody>
      </p:sp>
      <p:pic>
        <p:nvPicPr>
          <p:cNvPr id="6" name="Picture 5" descr="Brochure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7"/>
          <a:stretch>
            <a:fillRect/>
          </a:stretch>
        </p:blipFill>
        <p:spPr bwMode="auto">
          <a:xfrm>
            <a:off x="5561082" y="1643650"/>
            <a:ext cx="1069836" cy="1335500"/>
          </a:xfrm>
          <a:prstGeom prst="rect">
            <a:avLst/>
          </a:prstGeom>
          <a:noFill/>
          <a:ln w="9525" algn="in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55295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640644"/>
            <a:ext cx="1778001" cy="12314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71700" y="1643650"/>
            <a:ext cx="33893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1F497D"/>
                </a:solidFill>
                <a:latin typeface="Montserrat"/>
                <a:cs typeface="Montserrat"/>
              </a:rPr>
              <a:t>Our bilingual/bimodal program supports the acquisition, learning, and use of ASL and English to meet the needs of diverse learners who are deaf and hard of hearing.</a:t>
            </a:r>
          </a:p>
          <a:p>
            <a:endParaRPr lang="en-US" dirty="0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567328" y="3950034"/>
            <a:ext cx="3175276" cy="490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C21"/>
              </a:buClr>
              <a:buSzTx/>
              <a:buFont typeface="Wingdings 2" charset="2"/>
              <a:buChar char="¡"/>
              <a:tabLst/>
              <a:defRPr sz="12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C21"/>
              </a:buClr>
              <a:buSzTx/>
              <a:buFont typeface="Wingdings 2" charset="2"/>
              <a:buChar char="¡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C21"/>
              </a:buClr>
              <a:buSzTx/>
              <a:buFont typeface="Wingdings 2" charset="2"/>
              <a:buChar char="¡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C21"/>
              </a:buClr>
              <a:buSzTx/>
              <a:buFont typeface="Wingdings 2" charset="2"/>
              <a:buChar char="¡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91440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C21"/>
              </a:buClr>
              <a:buSzTx/>
              <a:buFont typeface="Wingdings 2" charset="2"/>
              <a:buNone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Wingdings 2" charset="2"/>
              <a:buNone/>
            </a:pPr>
            <a:r>
              <a:rPr lang="en-US" dirty="0" smtClean="0">
                <a:solidFill>
                  <a:srgbClr val="1F497D"/>
                </a:solidFill>
              </a:rPr>
              <a:t>Bilingual Language Preschool Growth</a:t>
            </a:r>
          </a:p>
        </p:txBody>
      </p:sp>
      <p:pic>
        <p:nvPicPr>
          <p:cNvPr id="16" name="Picture 15" descr="setthesta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356" y="4190298"/>
            <a:ext cx="2722155" cy="170134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93441" y="4639723"/>
            <a:ext cx="1329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800" i="1" dirty="0"/>
              <a:t>(Brooks &amp; </a:t>
            </a:r>
            <a:r>
              <a:rPr lang="en-US" sz="800" i="1" dirty="0" err="1"/>
              <a:t>Meltzoff</a:t>
            </a:r>
            <a:r>
              <a:rPr lang="en-US" sz="800" i="1" dirty="0"/>
              <a:t>, 2008</a:t>
            </a:r>
            <a:r>
              <a:rPr lang="en-US" sz="800" i="1" dirty="0" smtClean="0"/>
              <a:t>)</a:t>
            </a:r>
            <a:endParaRPr lang="en-US" sz="8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3465728" y="5676890"/>
            <a:ext cx="192938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/>
              <a:t>(</a:t>
            </a:r>
            <a:r>
              <a:rPr lang="en-US" sz="700" i="1" dirty="0" err="1"/>
              <a:t>Kuhl</a:t>
            </a:r>
            <a:r>
              <a:rPr lang="en-US" sz="700" i="1" dirty="0"/>
              <a:t> et al., 2005; </a:t>
            </a:r>
            <a:r>
              <a:rPr lang="en-US" sz="700" i="1" dirty="0" err="1" smtClean="0"/>
              <a:t>Lebedeva</a:t>
            </a:r>
            <a:r>
              <a:rPr lang="en-US" sz="700" i="1" dirty="0" smtClean="0"/>
              <a:t> </a:t>
            </a:r>
            <a:r>
              <a:rPr lang="en-US" sz="700" i="1" dirty="0"/>
              <a:t>et al., </a:t>
            </a:r>
            <a:r>
              <a:rPr lang="en-US" sz="700" i="1" dirty="0" smtClean="0"/>
              <a:t>2010)</a:t>
            </a:r>
            <a:endParaRPr lang="en-US" sz="700" dirty="0"/>
          </a:p>
        </p:txBody>
      </p:sp>
      <p:sp>
        <p:nvSpPr>
          <p:cNvPr id="20" name="TextBox 19"/>
          <p:cNvSpPr txBox="1"/>
          <p:nvPr/>
        </p:nvSpPr>
        <p:spPr>
          <a:xfrm>
            <a:off x="425710" y="3581400"/>
            <a:ext cx="585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ontserrat"/>
                <a:cs typeface="Montserrat"/>
              </a:rPr>
              <a:t>Biology + Experience = Developmental Outcomes</a:t>
            </a:r>
            <a:endParaRPr lang="en-US" dirty="0">
              <a:latin typeface="Montserrat"/>
              <a:cs typeface="Montserra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5099" y="4000834"/>
            <a:ext cx="3338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latin typeface="Montserrat"/>
                <a:cs typeface="Montserrat"/>
              </a:rPr>
              <a:t>What is the Research Telling Us?</a:t>
            </a:r>
          </a:p>
          <a:p>
            <a:pPr algn="ctr"/>
            <a:r>
              <a:rPr lang="en-US" sz="1200" i="1" dirty="0">
                <a:solidFill>
                  <a:srgbClr val="7F7F7F"/>
                </a:solidFill>
                <a:latin typeface="Montserrat"/>
                <a:cs typeface="Montserrat"/>
              </a:rPr>
              <a:t>Bilingual-Bimodal</a:t>
            </a:r>
            <a:r>
              <a:rPr lang="en-US" sz="1200" i="1" dirty="0" smtClean="0">
                <a:solidFill>
                  <a:srgbClr val="7F7F7F"/>
                </a:solidFill>
                <a:latin typeface="Montserrat"/>
                <a:cs typeface="Montserrat"/>
              </a:rPr>
              <a:t> ASL/English Program</a:t>
            </a:r>
            <a:endParaRPr lang="en-US" sz="1200" i="1" dirty="0">
              <a:solidFill>
                <a:srgbClr val="7F7F7F"/>
              </a:solidFill>
              <a:latin typeface="Montserrat"/>
              <a:cs typeface="Montserrat"/>
            </a:endParaRPr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152399" y="4524704"/>
            <a:ext cx="3402229" cy="42132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C21"/>
              </a:buClr>
              <a:buSzTx/>
              <a:buFont typeface="Wingdings 2" charset="2"/>
              <a:buChar char="¡"/>
              <a:tabLst/>
              <a:defRPr sz="12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C21"/>
              </a:buClr>
              <a:buSzTx/>
              <a:buFont typeface="Wingdings 2" charset="2"/>
              <a:buChar char="¡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C21"/>
              </a:buClr>
              <a:buSzTx/>
              <a:buFont typeface="Wingdings 2" charset="2"/>
              <a:buChar char="¡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C21"/>
              </a:buClr>
              <a:buSzTx/>
              <a:buFont typeface="Wingdings 2" charset="2"/>
              <a:buChar char="¡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91440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C21"/>
              </a:buClr>
              <a:buSzTx/>
              <a:buFont typeface="Wingdings 2" charset="2"/>
              <a:buNone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lvl="1" indent="-107950">
              <a:spcAft>
                <a:spcPts val="600"/>
              </a:spcAft>
            </a:pPr>
            <a:r>
              <a:rPr lang="en-US" sz="1100" dirty="0" smtClean="0">
                <a:latin typeface="Montserrat"/>
                <a:cs typeface="Montserrat"/>
              </a:rPr>
              <a:t>Advances from brain research demonstrate that early bilingual language exposure is best for the developing Child’s brain. </a:t>
            </a:r>
            <a:r>
              <a:rPr lang="en-US" sz="1050" dirty="0" smtClean="0">
                <a:latin typeface="Montserrat"/>
                <a:cs typeface="Montserrat"/>
              </a:rPr>
              <a:t>(</a:t>
            </a:r>
            <a:r>
              <a:rPr lang="en-US" sz="1050" dirty="0" err="1" smtClean="0">
                <a:latin typeface="Montserrat"/>
                <a:cs typeface="Montserrat"/>
              </a:rPr>
              <a:t>Petitto</a:t>
            </a:r>
            <a:r>
              <a:rPr lang="en-US" sz="1050" dirty="0" smtClean="0">
                <a:latin typeface="Montserrat"/>
                <a:cs typeface="Montserrat"/>
              </a:rPr>
              <a:t>, 2001, 2010)</a:t>
            </a:r>
          </a:p>
          <a:p>
            <a:pPr marL="168275" lvl="1" indent="-107950">
              <a:spcAft>
                <a:spcPts val="600"/>
              </a:spcAft>
            </a:pPr>
            <a:r>
              <a:rPr lang="en-US" sz="1100" dirty="0" smtClean="0">
                <a:latin typeface="Montserrat"/>
                <a:cs typeface="Montserrat"/>
              </a:rPr>
              <a:t>A strong correlation exists between ASL fluency and English literacy skills. </a:t>
            </a:r>
            <a:r>
              <a:rPr lang="en-US" sz="1050" dirty="0" smtClean="0">
                <a:latin typeface="Montserrat"/>
                <a:cs typeface="Montserrat"/>
              </a:rPr>
              <a:t>(Strong &amp; </a:t>
            </a:r>
            <a:r>
              <a:rPr lang="en-US" sz="1050" dirty="0" err="1" smtClean="0">
                <a:latin typeface="Montserrat"/>
                <a:cs typeface="Montserrat"/>
              </a:rPr>
              <a:t>Prinz</a:t>
            </a:r>
            <a:r>
              <a:rPr lang="en-US" sz="1050" dirty="0" smtClean="0">
                <a:latin typeface="Montserrat"/>
                <a:cs typeface="Montserrat"/>
              </a:rPr>
              <a:t> ,1997; </a:t>
            </a:r>
            <a:r>
              <a:rPr lang="en-US" sz="1050" dirty="0" err="1" smtClean="0">
                <a:latin typeface="Montserrat"/>
                <a:cs typeface="Montserrat"/>
              </a:rPr>
              <a:t>Prinz</a:t>
            </a:r>
            <a:r>
              <a:rPr lang="en-US" sz="1050" dirty="0" smtClean="0">
                <a:latin typeface="Montserrat"/>
                <a:cs typeface="Montserrat"/>
              </a:rPr>
              <a:t>, 1998, 2002; </a:t>
            </a:r>
            <a:r>
              <a:rPr lang="en-US" sz="1050" dirty="0" err="1" smtClean="0">
                <a:latin typeface="Montserrat"/>
                <a:cs typeface="Montserrat"/>
              </a:rPr>
              <a:t>Hoffmeister</a:t>
            </a:r>
            <a:r>
              <a:rPr lang="en-US" sz="1050" dirty="0" smtClean="0">
                <a:latin typeface="Montserrat"/>
                <a:cs typeface="Montserrat"/>
              </a:rPr>
              <a:t>, 2000)</a:t>
            </a:r>
          </a:p>
          <a:p>
            <a:pPr marL="168275" lvl="1" indent="-107950">
              <a:spcAft>
                <a:spcPts val="600"/>
              </a:spcAft>
            </a:pPr>
            <a:r>
              <a:rPr lang="en-US" sz="1100" dirty="0" smtClean="0">
                <a:latin typeface="Montserrat"/>
                <a:cs typeface="Montserrat"/>
              </a:rPr>
              <a:t>Early bilingual experiences relate to flexible thinking. </a:t>
            </a:r>
            <a:r>
              <a:rPr lang="en-US" sz="1050" dirty="0" smtClean="0">
                <a:latin typeface="Montserrat"/>
                <a:cs typeface="Montserrat"/>
              </a:rPr>
              <a:t>(Mayberry, 2011)</a:t>
            </a:r>
          </a:p>
          <a:p>
            <a:pPr marL="168275" lvl="1" indent="-107950">
              <a:spcAft>
                <a:spcPts val="600"/>
              </a:spcAft>
            </a:pPr>
            <a:r>
              <a:rPr lang="en-US" sz="1100" dirty="0" smtClean="0">
                <a:latin typeface="Montserrat"/>
                <a:cs typeface="Montserrat"/>
              </a:rPr>
              <a:t>Language development in the visual-gestural modality occurs on approximately the same timetable as that for spoken languages </a:t>
            </a:r>
            <a:r>
              <a:rPr lang="en-US" sz="1050" dirty="0" smtClean="0">
                <a:latin typeface="Montserrat"/>
                <a:cs typeface="Montserrat"/>
              </a:rPr>
              <a:t>(Newport &amp; Meier, 1985; Meier &amp; Newport, 1990; </a:t>
            </a:r>
            <a:r>
              <a:rPr lang="en-US" sz="1050" dirty="0" err="1" smtClean="0">
                <a:latin typeface="Montserrat"/>
                <a:cs typeface="Montserrat"/>
              </a:rPr>
              <a:t>Petitto</a:t>
            </a:r>
            <a:r>
              <a:rPr lang="en-US" sz="1050" dirty="0" smtClean="0">
                <a:latin typeface="Montserrat"/>
                <a:cs typeface="Montserrat"/>
              </a:rPr>
              <a:t> &amp; </a:t>
            </a:r>
            <a:r>
              <a:rPr lang="en-US" sz="1050" dirty="0" err="1" smtClean="0">
                <a:latin typeface="Montserrat"/>
                <a:cs typeface="Montserrat"/>
              </a:rPr>
              <a:t>Marentette</a:t>
            </a:r>
            <a:r>
              <a:rPr lang="en-US" sz="1050" dirty="0" smtClean="0">
                <a:latin typeface="Montserrat"/>
                <a:cs typeface="Montserrat"/>
              </a:rPr>
              <a:t>, 1991)</a:t>
            </a:r>
          </a:p>
          <a:p>
            <a:pPr marL="168275" lvl="1" indent="-107950">
              <a:spcAft>
                <a:spcPts val="600"/>
              </a:spcAft>
            </a:pPr>
            <a:r>
              <a:rPr lang="en-US" dirty="0" smtClean="0">
                <a:latin typeface="Montserrat"/>
                <a:cs typeface="Montserrat"/>
              </a:rPr>
              <a:t> </a:t>
            </a:r>
            <a:r>
              <a:rPr lang="en-US" sz="1100" dirty="0" smtClean="0">
                <a:latin typeface="Montserrat"/>
                <a:cs typeface="Montserrat"/>
              </a:rPr>
              <a:t>Early access to language (spoken or signed) is the best predictor of positive spoken language outcomes. </a:t>
            </a:r>
            <a:r>
              <a:rPr lang="en-US" sz="1050" dirty="0" smtClean="0">
                <a:latin typeface="Montserrat"/>
                <a:cs typeface="Montserrat"/>
              </a:rPr>
              <a:t>(</a:t>
            </a:r>
            <a:r>
              <a:rPr lang="en-US" sz="1050" dirty="0" err="1" smtClean="0">
                <a:latin typeface="Montserrat"/>
                <a:cs typeface="Montserrat"/>
              </a:rPr>
              <a:t>Yoshinaga-Itano</a:t>
            </a:r>
            <a:r>
              <a:rPr lang="en-US" sz="1050" dirty="0" smtClean="0">
                <a:latin typeface="Montserrat"/>
                <a:cs typeface="Montserrat"/>
              </a:rPr>
              <a:t> &amp; </a:t>
            </a:r>
            <a:r>
              <a:rPr lang="en-US" sz="1050" dirty="0" err="1" smtClean="0">
                <a:latin typeface="Montserrat"/>
                <a:cs typeface="Montserrat"/>
              </a:rPr>
              <a:t>Sedey</a:t>
            </a:r>
            <a:r>
              <a:rPr lang="en-US" sz="1050" dirty="0" smtClean="0">
                <a:latin typeface="Montserrat"/>
                <a:cs typeface="Montserrat"/>
              </a:rPr>
              <a:t>, 2000)</a:t>
            </a:r>
          </a:p>
          <a:p>
            <a:pPr marL="168275" lvl="1" indent="-107950">
              <a:spcAft>
                <a:spcPts val="600"/>
              </a:spcAft>
            </a:pPr>
            <a:r>
              <a:rPr lang="en-US" sz="1100" dirty="0" smtClean="0">
                <a:latin typeface="Montserrat"/>
                <a:cs typeface="Montserrat"/>
              </a:rPr>
              <a:t>There is a bilingual education advantage. </a:t>
            </a:r>
            <a:r>
              <a:rPr lang="en-US" sz="1050" dirty="0" smtClean="0">
                <a:latin typeface="Montserrat"/>
                <a:cs typeface="Montserrat"/>
              </a:rPr>
              <a:t>(National ASL/English Bilingual Early Childhood Education Advisory Group, VL2 Project; </a:t>
            </a:r>
            <a:r>
              <a:rPr lang="en-US" sz="1050" dirty="0" err="1" smtClean="0">
                <a:latin typeface="Montserrat"/>
                <a:cs typeface="Montserrat"/>
              </a:rPr>
              <a:t>Petitto</a:t>
            </a:r>
            <a:r>
              <a:rPr lang="en-US" sz="1050" dirty="0" smtClean="0">
                <a:latin typeface="Montserrat"/>
                <a:cs typeface="Montserrat"/>
              </a:rPr>
              <a:t> 2010)</a:t>
            </a:r>
            <a:endParaRPr lang="en-US" sz="1050" dirty="0" smtClean="0"/>
          </a:p>
          <a:p>
            <a:pPr marL="460375" lvl="2" indent="-171450">
              <a:spcAft>
                <a:spcPts val="200"/>
              </a:spcAft>
            </a:pPr>
            <a:endParaRPr lang="en-US" sz="1050" dirty="0" smtClean="0"/>
          </a:p>
          <a:p>
            <a:pPr marL="60325" lvl="1" indent="0">
              <a:spcAft>
                <a:spcPts val="200"/>
              </a:spcAft>
              <a:buFont typeface="Wingdings 2" charset="2"/>
              <a:buNone/>
            </a:pPr>
            <a:endParaRPr lang="en-US" sz="1050" dirty="0" smtClean="0"/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78" y="8877645"/>
            <a:ext cx="6857998" cy="215368"/>
          </a:xfrm>
        </p:spPr>
        <p:txBody>
          <a:bodyPr/>
          <a:lstStyle/>
          <a:p>
            <a:pPr>
              <a:spcAft>
                <a:spcPts val="100"/>
              </a:spcAft>
            </a:pPr>
            <a:r>
              <a:rPr lang="en-US" sz="900" dirty="0" smtClean="0">
                <a:solidFill>
                  <a:schemeClr val="tx1"/>
                </a:solidFill>
                <a:latin typeface="Arial"/>
                <a:cs typeface="Arial"/>
              </a:rPr>
              <a:t>Presented by Lindsay Klarman and Anna Dodd, March 2019 EHDI Chicago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258715" y="4513299"/>
            <a:ext cx="3181612" cy="719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Content Placeholder 1"/>
          <p:cNvSpPr txBox="1">
            <a:spLocks/>
          </p:cNvSpPr>
          <p:nvPr/>
        </p:nvSpPr>
        <p:spPr>
          <a:xfrm>
            <a:off x="3440327" y="6016645"/>
            <a:ext cx="3363649" cy="4001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C21"/>
              </a:buClr>
              <a:buSzTx/>
              <a:buFont typeface="Wingdings 2" charset="2"/>
              <a:buChar char="¡"/>
              <a:tabLst/>
              <a:defRPr sz="12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C21"/>
              </a:buClr>
              <a:buSzTx/>
              <a:buFont typeface="Wingdings 2" charset="2"/>
              <a:buChar char="¡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C21"/>
              </a:buClr>
              <a:buSzTx/>
              <a:buFont typeface="Wingdings 2" charset="2"/>
              <a:buChar char="¡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C21"/>
              </a:buClr>
              <a:buSzTx/>
              <a:buFont typeface="Wingdings 2" charset="2"/>
              <a:buChar char="¡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91440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C21"/>
              </a:buClr>
              <a:buSzTx/>
              <a:buFont typeface="Wingdings 2" charset="2"/>
              <a:buNone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325" lvl="1" indent="0" algn="ctr">
              <a:buFont typeface="Wingdings 2" charset="2"/>
              <a:buNone/>
            </a:pPr>
            <a:r>
              <a:rPr lang="en-US" b="1" i="1" dirty="0" smtClean="0">
                <a:latin typeface="Montserrat"/>
                <a:cs typeface="Montserrat"/>
              </a:rPr>
              <a:t>Guiding Principles</a:t>
            </a:r>
          </a:p>
          <a:p>
            <a:pPr marL="60325" lvl="1" indent="0" algn="ctr">
              <a:buFont typeface="Wingdings 2" charset="2"/>
              <a:buNone/>
            </a:pPr>
            <a:r>
              <a:rPr lang="en-US" sz="1050" i="1" dirty="0" smtClean="0">
                <a:solidFill>
                  <a:srgbClr val="7F7F7F"/>
                </a:solidFill>
                <a:latin typeface="Montserrat"/>
                <a:cs typeface="Montserrat"/>
              </a:rPr>
              <a:t>PIP and Rosen Family Preschool</a:t>
            </a:r>
          </a:p>
          <a:p>
            <a:pPr marL="231775" lvl="1" indent="-171450">
              <a:spcBef>
                <a:spcPts val="600"/>
              </a:spcBef>
              <a:spcAft>
                <a:spcPts val="200"/>
              </a:spcAft>
            </a:pPr>
            <a:r>
              <a:rPr lang="en-US" sz="1000" dirty="0" smtClean="0">
                <a:latin typeface="Montserrat"/>
                <a:cs typeface="Montserrat"/>
              </a:rPr>
              <a:t>Early accessible language—spoken or signed—is a predictor of positive language outcomes</a:t>
            </a:r>
          </a:p>
          <a:p>
            <a:pPr marL="231775" lvl="1" indent="-171450">
              <a:spcBef>
                <a:spcPts val="600"/>
              </a:spcBef>
              <a:spcAft>
                <a:spcPts val="200"/>
              </a:spcAft>
            </a:pPr>
            <a:r>
              <a:rPr lang="en-US" sz="1000" dirty="0" smtClean="0">
                <a:latin typeface="Montserrat"/>
                <a:cs typeface="Montserrat"/>
              </a:rPr>
              <a:t>The brain does not discriminate against language</a:t>
            </a:r>
          </a:p>
          <a:p>
            <a:pPr marL="231775" lvl="1" indent="-171450">
              <a:spcBef>
                <a:spcPts val="600"/>
              </a:spcBef>
              <a:spcAft>
                <a:spcPts val="200"/>
              </a:spcAft>
            </a:pPr>
            <a:r>
              <a:rPr lang="en-US" sz="1000" dirty="0" smtClean="0">
                <a:latin typeface="Montserrat"/>
                <a:cs typeface="Montserrat"/>
              </a:rPr>
              <a:t>Students will attain linguistic proficiency in ASL and written English because language supports language</a:t>
            </a:r>
          </a:p>
          <a:p>
            <a:pPr marL="231775" lvl="1" indent="-171450">
              <a:spcAft>
                <a:spcPts val="200"/>
              </a:spcAft>
            </a:pPr>
            <a:r>
              <a:rPr lang="en-US" sz="1000" dirty="0" smtClean="0">
                <a:latin typeface="Montserrat"/>
                <a:cs typeface="Montserrat"/>
              </a:rPr>
              <a:t>Spoken English is a component to the approach</a:t>
            </a:r>
          </a:p>
          <a:p>
            <a:pPr marL="231775" lvl="1" indent="-171450">
              <a:spcAft>
                <a:spcPts val="200"/>
              </a:spcAft>
            </a:pPr>
            <a:r>
              <a:rPr lang="en-US" sz="1000" dirty="0" smtClean="0">
                <a:latin typeface="Montserrat"/>
                <a:cs typeface="Montserrat"/>
              </a:rPr>
              <a:t>Expectations for success are high, regardless of hearing level</a:t>
            </a:r>
            <a:r>
              <a:rPr lang="en-US" sz="1050" dirty="0" smtClean="0">
                <a:latin typeface="Montserrat"/>
                <a:cs typeface="Montserrat"/>
              </a:rPr>
              <a:t>. We carry the utmost faith in the learner</a:t>
            </a:r>
          </a:p>
          <a:p>
            <a:pPr marL="231775" lvl="1" indent="-171450">
              <a:spcAft>
                <a:spcPts val="200"/>
              </a:spcAft>
            </a:pPr>
            <a:endParaRPr lang="en-US" sz="1050" b="1" i="1" dirty="0" smtClean="0"/>
          </a:p>
          <a:p>
            <a:pPr marL="60325" lvl="1" indent="0">
              <a:spcAft>
                <a:spcPts val="200"/>
              </a:spcAft>
              <a:buFont typeface="Wingdings 2" charset="2"/>
              <a:buNone/>
            </a:pPr>
            <a:endParaRPr lang="en-US" sz="1050" b="1" i="1" dirty="0" smtClean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3622404" y="6465469"/>
            <a:ext cx="3108960" cy="0"/>
          </a:xfrm>
          <a:prstGeom prst="line">
            <a:avLst/>
          </a:prstGeom>
          <a:ln w="127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642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4880</TotalTime>
  <Words>458</Words>
  <Application>Microsoft Macintosh PowerPoint</Application>
  <PresentationFormat>Letter Paper (8.5x11 in)</PresentationFormat>
  <Paragraphs>41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Zack</dc:creator>
  <cp:lastModifiedBy>Lindsay Klarman</cp:lastModifiedBy>
  <cp:revision>104</cp:revision>
  <cp:lastPrinted>2013-09-11T17:36:19Z</cp:lastPrinted>
  <dcterms:created xsi:type="dcterms:W3CDTF">2013-07-08T18:07:43Z</dcterms:created>
  <dcterms:modified xsi:type="dcterms:W3CDTF">2019-03-01T03:50:57Z</dcterms:modified>
</cp:coreProperties>
</file>